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338" r:id="rId5"/>
    <p:sldId id="260" r:id="rId6"/>
    <p:sldId id="349" r:id="rId7"/>
    <p:sldId id="356" r:id="rId8"/>
    <p:sldId id="359" r:id="rId9"/>
    <p:sldId id="361" r:id="rId10"/>
    <p:sldId id="300" r:id="rId11"/>
    <p:sldId id="311" r:id="rId12"/>
    <p:sldId id="366" r:id="rId13"/>
    <p:sldId id="364" r:id="rId14"/>
    <p:sldId id="369" r:id="rId15"/>
    <p:sldId id="370" r:id="rId16"/>
    <p:sldId id="371" r:id="rId17"/>
    <p:sldId id="330" r:id="rId18"/>
    <p:sldId id="329" r:id="rId19"/>
    <p:sldId id="354" r:id="rId20"/>
    <p:sldId id="328" r:id="rId21"/>
    <p:sldId id="372" r:id="rId22"/>
  </p:sldIdLst>
  <p:sldSz cx="12192000" cy="6858000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1434"/>
    <a:srgbClr val="C31E3C"/>
    <a:srgbClr val="EAEAEB"/>
    <a:srgbClr val="70AD47"/>
    <a:srgbClr val="FFB11A"/>
    <a:srgbClr val="F4CCCC"/>
    <a:srgbClr val="000000"/>
    <a:srgbClr val="6F95CF"/>
    <a:srgbClr val="083486"/>
    <a:srgbClr val="FD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72" autoAdjust="0"/>
    <p:restoredTop sz="94451" autoAdjust="0"/>
  </p:normalViewPr>
  <p:slideViewPr>
    <p:cSldViewPr snapToGrid="0" snapToObjects="1" showGuides="1">
      <p:cViewPr varScale="1">
        <p:scale>
          <a:sx n="73" d="100"/>
          <a:sy n="73" d="100"/>
        </p:scale>
        <p:origin x="43" y="23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1" d="100"/>
          <a:sy n="121" d="100"/>
        </p:scale>
        <p:origin x="507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7DC8E5-518B-B844-8AFB-6138BA9A45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6"/>
          </a:xfrm>
          <a:prstGeom prst="rect">
            <a:avLst/>
          </a:prstGeom>
        </p:spPr>
        <p:txBody>
          <a:bodyPr vert="horz" lIns="95571" tIns="47786" rIns="95571" bIns="47786" rtlCol="0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2BC96-2569-1E47-9CC8-C432D61173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2" y="0"/>
            <a:ext cx="2945659" cy="498136"/>
          </a:xfrm>
          <a:prstGeom prst="rect">
            <a:avLst/>
          </a:prstGeom>
        </p:spPr>
        <p:txBody>
          <a:bodyPr vert="horz" lIns="95571" tIns="47786" rIns="95571" bIns="47786" rtlCol="0"/>
          <a:lstStyle>
            <a:lvl1pPr algn="r">
              <a:defRPr sz="1300"/>
            </a:lvl1pPr>
          </a:lstStyle>
          <a:p>
            <a:fld id="{7E1D02ED-AB60-1146-B810-37D04719C00C}" type="datetimeFigureOut">
              <a:rPr kumimoji="1" lang="ko-KR" altLang="en-US" smtClean="0"/>
              <a:t>2020-08-10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73A96D-1584-EA48-B2BB-8BF7186DC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5"/>
          </a:xfrm>
          <a:prstGeom prst="rect">
            <a:avLst/>
          </a:prstGeom>
        </p:spPr>
        <p:txBody>
          <a:bodyPr vert="horz" lIns="95571" tIns="47786" rIns="95571" bIns="47786" rtlCol="0" anchor="b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E1FB54-431F-D746-BB23-DCDB0D14B6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2" y="9430091"/>
            <a:ext cx="2945659" cy="498135"/>
          </a:xfrm>
          <a:prstGeom prst="rect">
            <a:avLst/>
          </a:prstGeom>
        </p:spPr>
        <p:txBody>
          <a:bodyPr vert="horz" lIns="95571" tIns="47786" rIns="95571" bIns="47786" rtlCol="0" anchor="b"/>
          <a:lstStyle>
            <a:lvl1pPr algn="r">
              <a:defRPr sz="1300"/>
            </a:lvl1pPr>
          </a:lstStyle>
          <a:p>
            <a:fld id="{78BB47E1-FB9F-5742-AEB0-90D6B96129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970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8-07T13:25:59.786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321 0,'-2'12,"-1"-1,0 1,-1-1,0 0,-1 0,0 0,0-1,-1 1,-4 4,1 0,-39 73,4 2,-13 45,37-85,2 1,2 0,-3 28,2 10,5 1,3 0,4 18,6-51,7 54,-5-89,1-1,1 1,1-1,1 0,0-1,8 13,49 94,-52-104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8-07T13:26:08.337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357 1,'-3'0,"1"1,-1-1,0 1,1 0,-1 0,1 0,-1 0,1 1,0-1,-1 1,1-1,0 1,0 0,0 0,-1 2,-31 35,27-29,-20 26,2 3,2 0,1 1,-3 11,-66 172,82-195,1 0,2 1,-3 29,-1 1,-1 26,4-1,4 1,4 42,0-75,1-27,0 0,2 0,1-1,1 1,1-1,1-1,1 1,1-1,1-1,3 4,-1 0,-3-2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6"/>
          </a:xfrm>
          <a:prstGeom prst="rect">
            <a:avLst/>
          </a:prstGeom>
        </p:spPr>
        <p:txBody>
          <a:bodyPr vert="horz" lIns="95571" tIns="47786" rIns="95571" bIns="47786" rtlCol="0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2" y="0"/>
            <a:ext cx="2945659" cy="498136"/>
          </a:xfrm>
          <a:prstGeom prst="rect">
            <a:avLst/>
          </a:prstGeom>
        </p:spPr>
        <p:txBody>
          <a:bodyPr vert="horz" lIns="95571" tIns="47786" rIns="95571" bIns="47786" rtlCol="0"/>
          <a:lstStyle>
            <a:lvl1pPr algn="r">
              <a:defRPr sz="1300"/>
            </a:lvl1pPr>
          </a:lstStyle>
          <a:p>
            <a:fld id="{68BBFCC2-75FE-9347-A155-69776C04C6EA}" type="datetimeFigureOut">
              <a:rPr kumimoji="1" lang="ko-KR" altLang="en-US" smtClean="0"/>
              <a:t>2020-08-10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71" tIns="47786" rIns="95571" bIns="47786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959"/>
            <a:ext cx="5438140" cy="3909238"/>
          </a:xfrm>
          <a:prstGeom prst="rect">
            <a:avLst/>
          </a:prstGeom>
        </p:spPr>
        <p:txBody>
          <a:bodyPr vert="horz" lIns="95571" tIns="47786" rIns="95571" bIns="47786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5"/>
          </a:xfrm>
          <a:prstGeom prst="rect">
            <a:avLst/>
          </a:prstGeom>
        </p:spPr>
        <p:txBody>
          <a:bodyPr vert="horz" lIns="95571" tIns="47786" rIns="95571" bIns="47786" rtlCol="0" anchor="b"/>
          <a:lstStyle>
            <a:lvl1pPr algn="l">
              <a:defRPr sz="13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2" y="9430091"/>
            <a:ext cx="2945659" cy="498135"/>
          </a:xfrm>
          <a:prstGeom prst="rect">
            <a:avLst/>
          </a:prstGeom>
        </p:spPr>
        <p:txBody>
          <a:bodyPr vert="horz" lIns="95571" tIns="47786" rIns="95571" bIns="47786" rtlCol="0" anchor="b"/>
          <a:lstStyle>
            <a:lvl1pPr algn="r">
              <a:defRPr sz="1300"/>
            </a:lvl1pPr>
          </a:lstStyle>
          <a:p>
            <a:fld id="{DDDC0143-43CC-3944-A7FC-88D98359344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49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R" sz="1300" dirty="0"/>
              <a:t>Let me begin my presentation.</a:t>
            </a:r>
          </a:p>
          <a:p>
            <a:r>
              <a:rPr lang="en-US" altLang="ko-KR" sz="1300" dirty="0"/>
              <a:t>Today I will give a presentation on “</a:t>
            </a:r>
            <a:r>
              <a:rPr kumimoji="1" lang="en-US" altLang="ko-KR" dirty="0">
                <a:ea typeface="GungSeo" pitchFamily="2" charset="-127"/>
              </a:rPr>
              <a:t>Fully Automatic Stream Management for Multi-Streamed SSDs Using Program Contexts</a:t>
            </a:r>
            <a:r>
              <a:rPr lang="en-US" altLang="ko-KR" sz="1300" dirty="0"/>
              <a:t>”</a:t>
            </a:r>
            <a:endParaRPr lang="ko-KR" altLang="ko-KR" sz="1300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9942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7638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1783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647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74129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2228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358969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06908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R" sz="1300" dirty="0"/>
              <a:t>Let me begin my presentation.</a:t>
            </a:r>
          </a:p>
          <a:p>
            <a:r>
              <a:rPr lang="en-US" altLang="ko-KR" sz="1300" dirty="0"/>
              <a:t>Today I will give a presentation on “</a:t>
            </a:r>
            <a:r>
              <a:rPr kumimoji="1" lang="en-US" altLang="ko-KR" dirty="0">
                <a:ea typeface="GungSeo" pitchFamily="2" charset="-127"/>
              </a:rPr>
              <a:t>Fully Automatic Stream Management for Multi-Streamed SSDs Using Program Contexts</a:t>
            </a:r>
            <a:r>
              <a:rPr lang="en-US" altLang="ko-KR" sz="1300" dirty="0"/>
              <a:t>”</a:t>
            </a:r>
            <a:endParaRPr lang="ko-KR" altLang="ko-KR" sz="1300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2593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This is the outline</a:t>
            </a:r>
            <a:r>
              <a:rPr lang="en-US" altLang="ko-KR" baseline="0" dirty="0"/>
              <a:t> on my talk.</a:t>
            </a:r>
          </a:p>
          <a:p>
            <a:r>
              <a:rPr lang="en-US" altLang="ko-KR" baseline="0" dirty="0"/>
              <a:t>First, I will describe garbage Collection overhead in SSDs and Multi-Streamed SSD</a:t>
            </a:r>
          </a:p>
          <a:p>
            <a:r>
              <a:rPr lang="en-US" altLang="ko-KR" baseline="0" dirty="0"/>
              <a:t>Then, the details of </a:t>
            </a:r>
            <a:r>
              <a:rPr lang="en-US" altLang="ko-KR" baseline="0" dirty="0" err="1"/>
              <a:t>PCStream</a:t>
            </a:r>
            <a:r>
              <a:rPr lang="en-US" altLang="ko-KR" baseline="0" dirty="0"/>
              <a:t> design and analysis results are presented. </a:t>
            </a:r>
          </a:p>
          <a:p>
            <a:r>
              <a:rPr lang="en-US" altLang="ko-KR" baseline="0" dirty="0"/>
              <a:t>Finally, I will conclude my talk.</a:t>
            </a:r>
            <a:endParaRPr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7428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NVM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DRAM</a:t>
            </a:r>
            <a:r>
              <a:rPr kumimoji="1" lang="ko-KR" altLang="en-US" dirty="0"/>
              <a:t>보다 용량이 크고 </a:t>
            </a:r>
            <a:r>
              <a:rPr kumimoji="1" lang="en-US" altLang="ko-KR" dirty="0" err="1"/>
              <a:t>ssd</a:t>
            </a:r>
            <a:r>
              <a:rPr kumimoji="1" lang="ko-KR" altLang="en-US" dirty="0"/>
              <a:t>보다 속도가 빠르다</a:t>
            </a:r>
            <a:r>
              <a:rPr kumimoji="1" lang="en-US" altLang="ko-KR" dirty="0"/>
              <a:t>.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6236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DRAM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PCM, NAND</a:t>
            </a:r>
            <a:r>
              <a:rPr kumimoji="1" lang="ko-KR" altLang="en-US" dirty="0"/>
              <a:t>간의 속도차이가 몇배가 나는지 설명</a:t>
            </a:r>
            <a:endParaRPr kumimoji="1" lang="en-US" altLang="ko-KR" dirty="0"/>
          </a:p>
          <a:p>
            <a:r>
              <a:rPr kumimoji="1" lang="ko-KR" altLang="en-US" dirty="0"/>
              <a:t>영구적인 데이터를 접근할 때 메모리에 접근할 때처럼 </a:t>
            </a:r>
            <a:r>
              <a:rPr kumimoji="1" lang="en-US" altLang="ko-KR" dirty="0"/>
              <a:t>byte</a:t>
            </a:r>
            <a:r>
              <a:rPr kumimoji="1" lang="ko-KR" altLang="en-US" dirty="0"/>
              <a:t>단위로 접근이 가능하다 그래서 메모리와 스토리지 간의 페이지 블록 단위의 접근을 없앨 수 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82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커널 개입을 여기서 </a:t>
            </a:r>
            <a:r>
              <a:rPr kumimoji="1" lang="ko-KR" altLang="en-US" dirty="0" err="1"/>
              <a:t>써야하는가</a:t>
            </a:r>
            <a:r>
              <a:rPr kumimoji="1" lang="en-US" altLang="ko-KR" dirty="0"/>
              <a:t>..?</a:t>
            </a:r>
          </a:p>
          <a:p>
            <a:r>
              <a:rPr kumimoji="1" lang="ko-KR" altLang="en-US" dirty="0"/>
              <a:t>동기</a:t>
            </a:r>
            <a:r>
              <a:rPr kumimoji="1" lang="en-US" altLang="ko-KR" dirty="0"/>
              <a:t>: NVM</a:t>
            </a:r>
            <a:r>
              <a:rPr kumimoji="1" lang="ko-KR" altLang="en-US" dirty="0"/>
              <a:t>을 잘 써야한다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0450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커널 개입을 여기서 </a:t>
            </a:r>
            <a:r>
              <a:rPr kumimoji="1" lang="ko-KR" altLang="en-US" dirty="0" err="1"/>
              <a:t>써야하는가</a:t>
            </a:r>
            <a:r>
              <a:rPr kumimoji="1" lang="en-US" altLang="ko-KR" dirty="0"/>
              <a:t>..?</a:t>
            </a:r>
          </a:p>
          <a:p>
            <a:r>
              <a:rPr kumimoji="1" lang="ko-KR" altLang="en-US" dirty="0"/>
              <a:t>동기</a:t>
            </a:r>
            <a:r>
              <a:rPr kumimoji="1" lang="en-US" altLang="ko-KR" dirty="0"/>
              <a:t>: NVM</a:t>
            </a:r>
            <a:r>
              <a:rPr kumimoji="1" lang="ko-KR" altLang="en-US" dirty="0"/>
              <a:t>을 잘 써야한다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6387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So, </a:t>
            </a:r>
            <a:r>
              <a:rPr lang="en-US" altLang="ko-KR" baseline="0" dirty="0"/>
              <a:t>I will describe garbage Collection overhead in SSDs </a:t>
            </a:r>
          </a:p>
          <a:p>
            <a:r>
              <a:rPr lang="en" altLang="ko-KR" sz="1300" dirty="0"/>
              <a:t>As you all know, GC copies valid pages and reclaims free space.</a:t>
            </a:r>
            <a:br>
              <a:rPr lang="en" altLang="ko-KR" dirty="0"/>
            </a:br>
            <a:r>
              <a:rPr lang="en" altLang="ko-KR" sz="1300" dirty="0"/>
              <a:t>This results in write amplification, which has a significant impact on life and performance.</a:t>
            </a:r>
          </a:p>
          <a:p>
            <a:r>
              <a:rPr lang="en" altLang="ko-KR" sz="1300" dirty="0"/>
              <a:t>To reduce this overhead, a lot of research has been done in the past and there are examples A and B.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0827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131978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Memory mapped I/O </a:t>
            </a:r>
            <a:r>
              <a:rPr kumimoji="1" lang="en-US" altLang="ko-KR" dirty="0" err="1"/>
              <a:t>mmap</a:t>
            </a:r>
            <a:r>
              <a:rPr kumimoji="1" lang="en-US" altLang="ko-KR" dirty="0"/>
              <a:t> I/O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DC0143-43CC-3944-A7FC-88D983593444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1460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921" y="5323438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1A6465-DD89-2D41-B90C-863A5ACA20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88F95ED-5F71-0D4E-A4D1-48CDEA1509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921" y="114036"/>
            <a:ext cx="395681" cy="3948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468FF0-CBC5-6948-B371-BDA4F3D610B4}"/>
              </a:ext>
            </a:extLst>
          </p:cNvPr>
          <p:cNvSpPr txBox="1"/>
          <p:nvPr userDrawn="1"/>
        </p:nvSpPr>
        <p:spPr>
          <a:xfrm>
            <a:off x="486602" y="152070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1A51A631-FD00-7049-AFDF-E517723325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607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C5C4E-FB45-1C47-AE72-F4E8831C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CD1508-6B5A-FD4C-A8EC-0C37C0B5A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A3D7BD-DBE7-3241-83A9-4F7BB0D0D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BA6B7-CF46-BF4E-942F-F3E00B676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5724B8-0670-A347-A2D7-06DFF4CC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E6C045-BB16-A146-9A21-096B823E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02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71114-3FAD-6E4F-9C06-A89B39CB3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07B3350-9826-5543-AD5E-FAB9D3348F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E7E009-7174-264B-B5F2-9CE5108B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D543B9-73E6-C940-A143-E781FBFF5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ABB49D-01D4-4C43-B3A4-6316BDE5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C22DEE-1338-DD48-8D70-408CC0ADF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962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CF540-462D-DF49-BC9A-36922D9BA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4CA8D-3DCD-D941-A11C-9E10F0439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F2192-8AA0-7740-8002-0C7984A7A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28029D-90FF-0042-9A75-AD5073B32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81F19-5A72-384F-B476-AD06F0CC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7222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EF0A3E-46FF-414E-BEBE-E70E32ABB7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E98D69-70F2-8947-BBF7-BC8FA7746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2AF917-E762-7B4A-AE5D-EA64E2DE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F184D-6B98-4D44-87DD-445E9AEB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DBB8CE-F318-BE47-818F-DF07E53A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389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387D7DE-1B89-9D4D-B194-AC3EE165D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078"/>
            <a:ext cx="12191999" cy="599922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AAD9F9A-1F96-EE43-AD77-3DF017354DB2}"/>
              </a:ext>
            </a:extLst>
          </p:cNvPr>
          <p:cNvSpPr/>
          <p:nvPr userDrawn="1"/>
        </p:nvSpPr>
        <p:spPr>
          <a:xfrm>
            <a:off x="0" y="477078"/>
            <a:ext cx="12192000" cy="5999222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15D765-0DA1-A843-9082-DA8224C3B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589290"/>
            <a:ext cx="5938687" cy="1185039"/>
          </a:xfrm>
        </p:spPr>
        <p:txBody>
          <a:bodyPr anchor="ctr">
            <a:no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F8BA7-6440-2A42-8984-D87A1956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9948" y="5226334"/>
            <a:ext cx="5938687" cy="973084"/>
          </a:xfrm>
        </p:spPr>
        <p:txBody>
          <a:bodyPr anchor="b">
            <a:normAutofit/>
          </a:bodyPr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13EB84C-38B6-324A-899E-C84C00B6AC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11560" y="47129"/>
            <a:ext cx="395681" cy="3948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AF677ED-D2EC-BB49-B0E9-72F06CCF80F6}"/>
              </a:ext>
            </a:extLst>
          </p:cNvPr>
          <p:cNvSpPr txBox="1"/>
          <p:nvPr userDrawn="1"/>
        </p:nvSpPr>
        <p:spPr>
          <a:xfrm>
            <a:off x="9907241" y="85163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A29191C-E9FA-6345-95AF-4D270BD000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1" y="651876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88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9843C-A0EB-874A-B691-669214E3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A7A330-B061-A746-BC91-4E9EA3E4F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B97D6D-B766-F449-836E-C4201A0B0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D9B6C4-1533-4341-9AA3-74880C65E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1D0CF3-FB10-BA48-ADC7-D5A6C77E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383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95408-4534-524A-8CB2-0CA31B55B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22D8AB-3529-C84E-AF22-91E51F2F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6A966D-B895-2A4F-BB7F-324F45F9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91B9CE-4A21-E04E-BD7E-312D86180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C42DD-FF4F-BB47-9339-F67CCC93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871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38AC9-D777-FE4B-8B5D-6EBA34FC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285DE1-7A1F-8D42-AB87-4161E2F28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24C6AB-E1C7-5045-B728-3B4E80BDC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266976-95A6-AB45-92F2-45A2BB96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13CAA0-2E0C-0740-9812-8EAD4A80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EBDE8C-60B5-694C-8BB9-5639DE63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702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53743-C736-C04B-AD86-AFA339EF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A95CE9-0443-B74D-AA39-60110E0F9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EF5381-B4FF-7944-AE94-F4406ACA4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C37236-4106-8E43-9A0F-BE15AD761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2C244D-DF9E-3541-93DA-5C2C195E0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76D6F8-E7D0-2A45-841E-CFBEFD36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5AEE90-EE56-1C46-AC00-A585C24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EDE480-0C13-DB4B-91E5-C4C3568B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089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D0A98-9713-1546-85B2-980BBD97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 anchor="ctr">
            <a:normAutofit/>
          </a:bodyPr>
          <a:lstStyle>
            <a:lvl1pPr>
              <a:defRPr sz="2000" b="1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E417EA-B8EE-7143-BA3E-5D414D8A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0211"/>
            <a:ext cx="2743200" cy="2958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B51E04B2-50B1-F345-A5F2-9019B6DE1370}"/>
              </a:ext>
            </a:extLst>
          </p:cNvPr>
          <p:cNvCxnSpPr>
            <a:cxnSpLocks/>
          </p:cNvCxnSpPr>
          <p:nvPr userDrawn="1"/>
        </p:nvCxnSpPr>
        <p:spPr>
          <a:xfrm>
            <a:off x="0" y="538843"/>
            <a:ext cx="451485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F31237ED-2E43-E247-870D-A9BD16A03A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96603"/>
            <a:ext cx="395681" cy="394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317CD0-29D3-514E-8DDF-4AFA937C4732}"/>
              </a:ext>
            </a:extLst>
          </p:cNvPr>
          <p:cNvSpPr txBox="1"/>
          <p:nvPr userDrawn="1"/>
        </p:nvSpPr>
        <p:spPr>
          <a:xfrm>
            <a:off x="9928367" y="134637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FB0CFBD1-9027-854A-97B6-2125F783E1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60211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05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62AEC8-454F-A54A-A400-44751CB7C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5A667E6-5B21-FA40-B6EC-563CB8C5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8375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B80DFD-D787-514D-94BA-295AD54B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4DF94C-45EA-5948-8AA6-73836A826F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32686" y="39455"/>
            <a:ext cx="395681" cy="394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0474C2-40AE-F74C-830F-BEE8D5A9F447}"/>
              </a:ext>
            </a:extLst>
          </p:cNvPr>
          <p:cNvSpPr txBox="1"/>
          <p:nvPr userDrawn="1"/>
        </p:nvSpPr>
        <p:spPr>
          <a:xfrm>
            <a:off x="9928367" y="77489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Embedded System Lab.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ë¨êµ­ë ê³ íì§ ë¡ê³ ì ëí ì´ë¯¸ì§ ê²ìê²°ê³¼">
            <a:extLst>
              <a:ext uri="{FF2B5EF4-FFF2-40B4-BE49-F238E27FC236}">
                <a16:creationId xmlns:a16="http://schemas.microsoft.com/office/drawing/2014/main" id="{33C817AD-2FEF-BE41-B460-CDDB2BF657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106" y="6562139"/>
            <a:ext cx="1319130" cy="29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446568-00BF-B648-904D-6DD7AB632C4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A2FFFE-8A52-E048-8502-A7B994EC867A}"/>
              </a:ext>
            </a:extLst>
          </p:cNvPr>
          <p:cNvSpPr txBox="1"/>
          <p:nvPr userDrawn="1"/>
        </p:nvSpPr>
        <p:spPr>
          <a:xfrm>
            <a:off x="6591444" y="724277"/>
            <a:ext cx="1709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/>
              <a:t>Contents</a:t>
            </a:r>
            <a:endParaRPr kumimoji="1" lang="ko-KR" altLang="en-US" sz="2800" b="1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3993C93-8954-6944-9C05-C1210655B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83262" y="1359602"/>
            <a:ext cx="4508500" cy="4449763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426207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FAB072-4FBE-564A-8853-71D540F70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E07ED-FD7C-354D-96D8-4A969F641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0B2EE-E8B5-2849-94D5-6BC97BB91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061E-6307-C445-AA37-12801B0B4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AC0DC-1CAD-A841-BD24-64B821F95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E9C-B188-D646-AA46-64DB2324B3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726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research.cs.wisc.edu/sonar/wiki/pmwiki.php?n=Mnemosyne.PCMTechnology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customXml" Target="../ink/ink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1" y="2261506"/>
            <a:ext cx="11554232" cy="639243"/>
          </a:xfrm>
        </p:spPr>
        <p:txBody>
          <a:bodyPr anchor="t"/>
          <a:lstStyle/>
          <a:p>
            <a:r>
              <a:rPr kumimoji="1" lang="en-US" altLang="ko-KR" sz="3600" dirty="0" err="1"/>
              <a:t>Twizzler</a:t>
            </a:r>
            <a:r>
              <a:rPr kumimoji="1" lang="en-US" altLang="ko-KR" sz="3600" dirty="0"/>
              <a:t> : </a:t>
            </a:r>
            <a:br>
              <a:rPr kumimoji="1" lang="en-US" altLang="ko-KR" sz="3600" dirty="0"/>
            </a:br>
            <a:r>
              <a:rPr kumimoji="1" lang="en-US" altLang="ko-KR" sz="3600" dirty="0"/>
              <a:t>a Data-Centric OS for Non-Volatile Memory</a:t>
            </a:r>
            <a:endParaRPr kumimoji="1"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 dirty="0"/>
              <a:t>2020. 08. 10</a:t>
            </a:r>
          </a:p>
          <a:p>
            <a:r>
              <a:rPr kumimoji="1" lang="en-US" altLang="ko-KR" dirty="0"/>
              <a:t>Presentation by Han, </a:t>
            </a:r>
            <a:r>
              <a:rPr kumimoji="1" lang="en-US" altLang="ko-KR" dirty="0" err="1"/>
              <a:t>Yejin</a:t>
            </a:r>
            <a:endParaRPr kumimoji="1" lang="en-US" altLang="ko-KR" dirty="0"/>
          </a:p>
          <a:p>
            <a:r>
              <a:rPr kumimoji="1" lang="en-US" altLang="ko-KR" dirty="0"/>
              <a:t>32164881@dankook.ac.kr</a:t>
            </a:r>
            <a:endParaRPr kumimoji="1"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39429C1C-87C0-3B47-91E7-E27A021261E3}"/>
              </a:ext>
            </a:extLst>
          </p:cNvPr>
          <p:cNvSpPr txBox="1">
            <a:spLocks/>
          </p:cNvSpPr>
          <p:nvPr/>
        </p:nvSpPr>
        <p:spPr>
          <a:xfrm>
            <a:off x="90921" y="3473814"/>
            <a:ext cx="7069158" cy="639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ko-Kore-KR" sz="1400" i="1" dirty="0">
                <a:solidFill>
                  <a:schemeClr val="bg1"/>
                </a:solidFill>
              </a:rPr>
              <a:t>Bittman Daniel, </a:t>
            </a:r>
            <a:r>
              <a:rPr lang="en" altLang="ko-Kore-KR" sz="1400" i="1" dirty="0">
                <a:solidFill>
                  <a:schemeClr val="bg1"/>
                </a:solidFill>
              </a:rPr>
              <a:t>Alv</a:t>
            </a:r>
            <a:r>
              <a:rPr lang="en-US" altLang="ko-Kore-KR" sz="1400" i="1" dirty="0" err="1">
                <a:solidFill>
                  <a:schemeClr val="bg1"/>
                </a:solidFill>
              </a:rPr>
              <a:t>aro</a:t>
            </a:r>
            <a:r>
              <a:rPr lang="en-US" altLang="ko-Kore-KR" sz="1400" i="1" dirty="0">
                <a:solidFill>
                  <a:schemeClr val="bg1"/>
                </a:solidFill>
              </a:rPr>
              <a:t> Peter, Pankaj </a:t>
            </a:r>
            <a:r>
              <a:rPr lang="en-US" altLang="ko-Kore-KR" sz="1400" i="1" dirty="0" err="1">
                <a:solidFill>
                  <a:schemeClr val="bg1"/>
                </a:solidFill>
              </a:rPr>
              <a:t>Mehra</a:t>
            </a:r>
            <a:r>
              <a:rPr lang="en-US" altLang="ko-Kore-KR" sz="1400" i="1" dirty="0">
                <a:solidFill>
                  <a:schemeClr val="bg1"/>
                </a:solidFill>
              </a:rPr>
              <a:t>, Darrell D. E. Long, &amp; Ethan L. Miller</a:t>
            </a:r>
            <a:endParaRPr lang="en" altLang="ko-Kore-KR" sz="1400" i="1" dirty="0">
              <a:solidFill>
                <a:schemeClr val="bg1"/>
              </a:solidFill>
            </a:endParaRPr>
          </a:p>
          <a:p>
            <a:pPr algn="l">
              <a:lnSpc>
                <a:spcPct val="100000"/>
              </a:lnSpc>
            </a:pPr>
            <a:r>
              <a:rPr lang="en" altLang="ko-Kore-KR" sz="1400" i="1" dirty="0">
                <a:solidFill>
                  <a:schemeClr val="bg1"/>
                </a:solidFill>
              </a:rPr>
              <a:t>In 2020 USENIX</a:t>
            </a:r>
            <a:r>
              <a:rPr lang="ko-KR" altLang="en-US" sz="1400" i="1" dirty="0">
                <a:solidFill>
                  <a:schemeClr val="bg1"/>
                </a:solidFill>
              </a:rPr>
              <a:t> </a:t>
            </a:r>
            <a:r>
              <a:rPr lang="en-US" altLang="ko-KR" sz="1400" i="1" dirty="0">
                <a:solidFill>
                  <a:schemeClr val="bg1"/>
                </a:solidFill>
              </a:rPr>
              <a:t>Annual Technical </a:t>
            </a:r>
            <a:r>
              <a:rPr lang="en" altLang="ko-Kore-KR" sz="1400" i="1" dirty="0">
                <a:solidFill>
                  <a:schemeClr val="bg1"/>
                </a:solidFill>
              </a:rPr>
              <a:t>Conference</a:t>
            </a:r>
            <a:endParaRPr kumimoji="1" lang="ko-KR" altLang="en-US" sz="900" i="1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599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3. </a:t>
            </a:r>
            <a:r>
              <a:rPr kumimoji="1" lang="en-US" altLang="ko-KR" dirty="0" err="1"/>
              <a:t>Twizzler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10</a:t>
            </a:fld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0B378B5-A12C-4F7B-B1B6-1B84438CE4DB}"/>
              </a:ext>
            </a:extLst>
          </p:cNvPr>
          <p:cNvSpPr/>
          <p:nvPr/>
        </p:nvSpPr>
        <p:spPr>
          <a:xfrm>
            <a:off x="402771" y="674170"/>
            <a:ext cx="1138645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Address Space Management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ore-KR" sz="2400" dirty="0" err="1"/>
              <a:t>Twizzler</a:t>
            </a:r>
            <a:r>
              <a:rPr lang="en-US" altLang="ko-Kore-KR" sz="2400" dirty="0"/>
              <a:t> maps persistent objects into the VA space via </a:t>
            </a:r>
            <a:r>
              <a:rPr lang="en-US" altLang="ko-Kore-KR" sz="2400" i="1" dirty="0" err="1"/>
              <a:t>libtwz</a:t>
            </a:r>
            <a:endParaRPr lang="en-US" altLang="ko-Kore-KR" sz="2400" i="1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ore-KR" sz="2400" dirty="0"/>
              <a:t>Kernel and user-space share a view that defines an AS layout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27AABF5-51B1-4BCB-B163-7F95144C6C6E}"/>
              </a:ext>
            </a:extLst>
          </p:cNvPr>
          <p:cNvCxnSpPr/>
          <p:nvPr/>
        </p:nvCxnSpPr>
        <p:spPr>
          <a:xfrm>
            <a:off x="5862918" y="2086984"/>
            <a:ext cx="0" cy="436760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308930A2-A0CF-4BB2-9AE0-10DAF17C0A57}"/>
              </a:ext>
            </a:extLst>
          </p:cNvPr>
          <p:cNvCxnSpPr>
            <a:cxnSpLocks/>
          </p:cNvCxnSpPr>
          <p:nvPr/>
        </p:nvCxnSpPr>
        <p:spPr>
          <a:xfrm>
            <a:off x="262919" y="4485935"/>
            <a:ext cx="529878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600EEE6-DF8A-4204-85A7-6672ADF3A7F0}"/>
              </a:ext>
            </a:extLst>
          </p:cNvPr>
          <p:cNvSpPr/>
          <p:nvPr/>
        </p:nvSpPr>
        <p:spPr>
          <a:xfrm>
            <a:off x="105196" y="4549585"/>
            <a:ext cx="933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/>
              <a:t>Kernel</a:t>
            </a:r>
            <a:endParaRPr lang="en" altLang="ko-Kore-KR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BAD25A6-3CCC-4840-B4D7-EBE3072F1B29}"/>
              </a:ext>
            </a:extLst>
          </p:cNvPr>
          <p:cNvSpPr/>
          <p:nvPr/>
        </p:nvSpPr>
        <p:spPr>
          <a:xfrm>
            <a:off x="53388" y="4148429"/>
            <a:ext cx="933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dirty="0"/>
              <a:t>User</a:t>
            </a:r>
            <a:endParaRPr lang="en" altLang="ko-Kore-KR" b="1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E28324C4-2258-4776-85F2-8403BFC504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36" t="68994" r="-72" b="425"/>
          <a:stretch/>
        </p:blipFill>
        <p:spPr>
          <a:xfrm>
            <a:off x="2815491" y="5928360"/>
            <a:ext cx="2416496" cy="87166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E8E6C43-07D3-4F63-AA89-6E76F882CB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834"/>
          <a:stretch/>
        </p:blipFill>
        <p:spPr>
          <a:xfrm>
            <a:off x="1340289" y="2157765"/>
            <a:ext cx="1815784" cy="2184909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9BF31E-CA5D-4BBA-A383-5403A6825D66}"/>
              </a:ext>
            </a:extLst>
          </p:cNvPr>
          <p:cNvSpPr/>
          <p:nvPr/>
        </p:nvSpPr>
        <p:spPr>
          <a:xfrm>
            <a:off x="1383005" y="3111544"/>
            <a:ext cx="1685418" cy="223327"/>
          </a:xfrm>
          <a:prstGeom prst="rect">
            <a:avLst/>
          </a:prstGeom>
          <a:solidFill>
            <a:schemeClr val="accent1">
              <a:lumMod val="40000"/>
              <a:lumOff val="60000"/>
              <a:alpha val="31000"/>
            </a:schemeClr>
          </a:solidFill>
          <a:ln>
            <a:solidFill>
              <a:schemeClr val="accent1">
                <a:shade val="50000"/>
                <a:alpha val="1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FCB60649-762B-49EA-9B23-BB07B9D9AB1A}"/>
              </a:ext>
            </a:extLst>
          </p:cNvPr>
          <p:cNvCxnSpPr>
            <a:stCxn id="22" idx="0"/>
            <a:endCxn id="23" idx="3"/>
          </p:cNvCxnSpPr>
          <p:nvPr/>
        </p:nvCxnSpPr>
        <p:spPr>
          <a:xfrm rot="16200000" flipV="1">
            <a:off x="2250836" y="4155457"/>
            <a:ext cx="2678140" cy="867666"/>
          </a:xfrm>
          <a:prstGeom prst="bentConnector2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8F3634DC-5F61-4384-8D8A-E683029C8508}"/>
              </a:ext>
            </a:extLst>
          </p:cNvPr>
          <p:cNvCxnSpPr>
            <a:cxnSpLocks/>
          </p:cNvCxnSpPr>
          <p:nvPr/>
        </p:nvCxnSpPr>
        <p:spPr>
          <a:xfrm>
            <a:off x="262919" y="5563493"/>
            <a:ext cx="529878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4DA858E-0029-4EAB-8A19-82E4638E0DA6}"/>
              </a:ext>
            </a:extLst>
          </p:cNvPr>
          <p:cNvSpPr/>
          <p:nvPr/>
        </p:nvSpPr>
        <p:spPr>
          <a:xfrm>
            <a:off x="105196" y="5627142"/>
            <a:ext cx="933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dirty="0"/>
              <a:t>SSD</a:t>
            </a:r>
            <a:endParaRPr lang="en" altLang="ko-Kore-KR" b="1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F20BAAA-5210-4CD6-97F6-0BF0CA01D8C1}"/>
              </a:ext>
            </a:extLst>
          </p:cNvPr>
          <p:cNvSpPr/>
          <p:nvPr/>
        </p:nvSpPr>
        <p:spPr>
          <a:xfrm>
            <a:off x="1383005" y="4744122"/>
            <a:ext cx="4006559" cy="67610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/>
              <a:t>File system</a:t>
            </a:r>
            <a:endParaRPr lang="ko-KR" altLang="en-US" sz="2400" b="1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18398DDE-FBA8-422F-9B81-2F74B8552D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834"/>
          <a:stretch/>
        </p:blipFill>
        <p:spPr>
          <a:xfrm>
            <a:off x="7862430" y="2048902"/>
            <a:ext cx="1586363" cy="1908850"/>
          </a:xfrm>
          <a:prstGeom prst="rect">
            <a:avLst/>
          </a:prstGeom>
        </p:spPr>
      </p:pic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EC4DBDF9-9492-4625-B43E-EF480078457F}"/>
              </a:ext>
            </a:extLst>
          </p:cNvPr>
          <p:cNvCxnSpPr>
            <a:cxnSpLocks/>
            <a:endCxn id="47" idx="1"/>
          </p:cNvCxnSpPr>
          <p:nvPr/>
        </p:nvCxnSpPr>
        <p:spPr>
          <a:xfrm flipV="1">
            <a:off x="6160100" y="4485127"/>
            <a:ext cx="1745871" cy="8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1FBFA50-BC15-4D22-B93B-B4AE2837AD1D}"/>
              </a:ext>
            </a:extLst>
          </p:cNvPr>
          <p:cNvSpPr/>
          <p:nvPr/>
        </p:nvSpPr>
        <p:spPr>
          <a:xfrm>
            <a:off x="6002377" y="4549585"/>
            <a:ext cx="933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dirty="0"/>
              <a:t>Kernel</a:t>
            </a:r>
            <a:endParaRPr lang="en" altLang="ko-Kore-KR" b="1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B0599A9-B093-4865-854D-9C5F5AC01B8E}"/>
              </a:ext>
            </a:extLst>
          </p:cNvPr>
          <p:cNvSpPr/>
          <p:nvPr/>
        </p:nvSpPr>
        <p:spPr>
          <a:xfrm>
            <a:off x="5950569" y="4148429"/>
            <a:ext cx="933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dirty="0"/>
              <a:t>User</a:t>
            </a:r>
            <a:endParaRPr lang="en" altLang="ko-Kore-KR" b="1" dirty="0"/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9976E28C-D691-4172-8463-E3509B0F3A5D}"/>
              </a:ext>
            </a:extLst>
          </p:cNvPr>
          <p:cNvCxnSpPr>
            <a:cxnSpLocks/>
          </p:cNvCxnSpPr>
          <p:nvPr/>
        </p:nvCxnSpPr>
        <p:spPr>
          <a:xfrm>
            <a:off x="6160100" y="5563493"/>
            <a:ext cx="529878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250D3F0-B618-4EAC-A3CB-89C3A4F61BFB}"/>
              </a:ext>
            </a:extLst>
          </p:cNvPr>
          <p:cNvSpPr/>
          <p:nvPr/>
        </p:nvSpPr>
        <p:spPr>
          <a:xfrm>
            <a:off x="6002377" y="5627142"/>
            <a:ext cx="933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dirty="0"/>
              <a:t>NVM</a:t>
            </a:r>
            <a:endParaRPr lang="en" altLang="ko-Kore-KR" b="1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951277D-E003-41B7-8640-350BBA7DDAAF}"/>
              </a:ext>
            </a:extLst>
          </p:cNvPr>
          <p:cNvSpPr/>
          <p:nvPr/>
        </p:nvSpPr>
        <p:spPr>
          <a:xfrm>
            <a:off x="7905971" y="4147074"/>
            <a:ext cx="1728132" cy="67610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/>
              <a:t>view</a:t>
            </a:r>
            <a:endParaRPr lang="ko-KR" altLang="en-US" sz="2400" b="1" dirty="0"/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40CEA712-137E-4A56-8D1A-7707A3B44038}"/>
              </a:ext>
            </a:extLst>
          </p:cNvPr>
          <p:cNvCxnSpPr>
            <a:cxnSpLocks/>
            <a:stCxn id="47" idx="3"/>
          </p:cNvCxnSpPr>
          <p:nvPr/>
        </p:nvCxnSpPr>
        <p:spPr>
          <a:xfrm>
            <a:off x="9634103" y="4485127"/>
            <a:ext cx="182477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1445E0AB-73E7-497E-BE36-48EF2F264544}"/>
              </a:ext>
            </a:extLst>
          </p:cNvPr>
          <p:cNvSpPr/>
          <p:nvPr/>
        </p:nvSpPr>
        <p:spPr>
          <a:xfrm>
            <a:off x="9634102" y="4052147"/>
            <a:ext cx="18247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dirty="0"/>
              <a:t>View(Object)</a:t>
            </a:r>
            <a:endParaRPr lang="en" altLang="ko-Kore-KR" b="1" dirty="0"/>
          </a:p>
        </p:txBody>
      </p:sp>
      <p:graphicFrame>
        <p:nvGraphicFramePr>
          <p:cNvPr id="65" name="표 65">
            <a:extLst>
              <a:ext uri="{FF2B5EF4-FFF2-40B4-BE49-F238E27FC236}">
                <a16:creationId xmlns:a16="http://schemas.microsoft.com/office/drawing/2014/main" id="{282E8923-D782-4C58-A880-53BE5D663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664"/>
              </p:ext>
            </p:extLst>
          </p:nvPr>
        </p:nvGraphicFramePr>
        <p:xfrm>
          <a:off x="7905970" y="4162832"/>
          <a:ext cx="1728132" cy="6518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4066">
                  <a:extLst>
                    <a:ext uri="{9D8B030D-6E8A-4147-A177-3AD203B41FA5}">
                      <a16:colId xmlns:a16="http://schemas.microsoft.com/office/drawing/2014/main" val="2624879574"/>
                    </a:ext>
                  </a:extLst>
                </a:gridCol>
                <a:gridCol w="864066">
                  <a:extLst>
                    <a:ext uri="{9D8B030D-6E8A-4147-A177-3AD203B41FA5}">
                      <a16:colId xmlns:a16="http://schemas.microsoft.com/office/drawing/2014/main" val="3701853899"/>
                    </a:ext>
                  </a:extLst>
                </a:gridCol>
              </a:tblGrid>
              <a:tr h="32593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err="1"/>
                        <a:t>Addr</a:t>
                      </a:r>
                      <a:r>
                        <a:rPr lang="en-US" altLang="ko-KR" sz="1100" dirty="0"/>
                        <a:t> 100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Object ID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912251"/>
                  </a:ext>
                </a:extLst>
              </a:tr>
              <a:tr h="32593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err="1"/>
                        <a:t>Addr</a:t>
                      </a:r>
                      <a:r>
                        <a:rPr lang="en-US" altLang="ko-KR" sz="1100" dirty="0"/>
                        <a:t> 108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Object ID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4141946"/>
                  </a:ext>
                </a:extLst>
              </a:tr>
            </a:tbl>
          </a:graphicData>
        </a:graphic>
      </p:graphicFrame>
      <p:sp>
        <p:nvSpPr>
          <p:cNvPr id="70" name="직사각형 69">
            <a:extLst>
              <a:ext uri="{FF2B5EF4-FFF2-40B4-BE49-F238E27FC236}">
                <a16:creationId xmlns:a16="http://schemas.microsoft.com/office/drawing/2014/main" id="{1C4A34B7-2D3B-482A-AD72-8C3AE2BAAF3E}"/>
              </a:ext>
            </a:extLst>
          </p:cNvPr>
          <p:cNvSpPr/>
          <p:nvPr/>
        </p:nvSpPr>
        <p:spPr>
          <a:xfrm>
            <a:off x="7895325" y="5851816"/>
            <a:ext cx="1967342" cy="525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Object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2E772D1C-8CF9-4DD0-9A6F-8A34700E6BAC}"/>
              </a:ext>
            </a:extLst>
          </p:cNvPr>
          <p:cNvSpPr/>
          <p:nvPr/>
        </p:nvSpPr>
        <p:spPr>
          <a:xfrm>
            <a:off x="3543484" y="3542936"/>
            <a:ext cx="178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i="1" dirty="0" err="1"/>
              <a:t>mmap</a:t>
            </a:r>
            <a:r>
              <a:rPr lang="en-US" altLang="ko-Kore-KR" i="1" dirty="0"/>
              <a:t>(</a:t>
            </a:r>
            <a:r>
              <a:rPr lang="en-US" altLang="ko-Kore-KR" i="1" dirty="0" err="1"/>
              <a:t>sys_call</a:t>
            </a:r>
            <a:r>
              <a:rPr lang="en-US" altLang="ko-Kore-KR" i="1" dirty="0"/>
              <a:t>)</a:t>
            </a:r>
            <a:endParaRPr lang="en" altLang="ko-Kore-KR" i="1" dirty="0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B4C2BEE-801A-4486-A9BC-9CC6AB369BE5}"/>
              </a:ext>
            </a:extLst>
          </p:cNvPr>
          <p:cNvSpPr/>
          <p:nvPr/>
        </p:nvSpPr>
        <p:spPr>
          <a:xfrm>
            <a:off x="6203919" y="3062140"/>
            <a:ext cx="17458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i="1" dirty="0" err="1">
                <a:solidFill>
                  <a:srgbClr val="FF0000"/>
                </a:solidFill>
              </a:rPr>
              <a:t>libtwz</a:t>
            </a:r>
            <a:r>
              <a:rPr lang="en-US" altLang="ko-Kore-KR" i="1" dirty="0"/>
              <a:t>(library)</a:t>
            </a:r>
            <a:endParaRPr lang="en" altLang="ko-Kore-KR" i="1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B4EA508E-78A4-408D-A2F4-AA8EB3632C65}"/>
              </a:ext>
            </a:extLst>
          </p:cNvPr>
          <p:cNvSpPr/>
          <p:nvPr/>
        </p:nvSpPr>
        <p:spPr>
          <a:xfrm>
            <a:off x="9634103" y="5064510"/>
            <a:ext cx="18247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dirty="0"/>
              <a:t>No File system</a:t>
            </a:r>
            <a:endParaRPr lang="en" altLang="ko-Kore-KR" b="1" dirty="0"/>
          </a:p>
        </p:txBody>
      </p:sp>
      <p:pic>
        <p:nvPicPr>
          <p:cNvPr id="75" name="그림 74">
            <a:extLst>
              <a:ext uri="{FF2B5EF4-FFF2-40B4-BE49-F238E27FC236}">
                <a16:creationId xmlns:a16="http://schemas.microsoft.com/office/drawing/2014/main" id="{2F467330-F731-491D-8E6D-7D1EF8E4FD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834"/>
          <a:stretch/>
        </p:blipFill>
        <p:spPr>
          <a:xfrm>
            <a:off x="10524488" y="1844982"/>
            <a:ext cx="1239500" cy="1491474"/>
          </a:xfrm>
          <a:prstGeom prst="rect">
            <a:avLst/>
          </a:prstGeom>
        </p:spPr>
      </p:pic>
      <p:sp>
        <p:nvSpPr>
          <p:cNvPr id="77" name="직사각형 76">
            <a:extLst>
              <a:ext uri="{FF2B5EF4-FFF2-40B4-BE49-F238E27FC236}">
                <a16:creationId xmlns:a16="http://schemas.microsoft.com/office/drawing/2014/main" id="{E89EB29B-4410-460C-9635-76EE010C6660}"/>
              </a:ext>
            </a:extLst>
          </p:cNvPr>
          <p:cNvSpPr/>
          <p:nvPr/>
        </p:nvSpPr>
        <p:spPr>
          <a:xfrm>
            <a:off x="10636361" y="3433732"/>
            <a:ext cx="448062" cy="28956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b="1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D76DDC0B-EB0E-4C11-B3DF-380FCF71845B}"/>
              </a:ext>
            </a:extLst>
          </p:cNvPr>
          <p:cNvSpPr/>
          <p:nvPr/>
        </p:nvSpPr>
        <p:spPr>
          <a:xfrm>
            <a:off x="10406641" y="1710466"/>
            <a:ext cx="1630148" cy="2092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5CF382EA-FCC7-4EB0-98FF-198755CA330C}"/>
              </a:ext>
            </a:extLst>
          </p:cNvPr>
          <p:cNvSpPr/>
          <p:nvPr/>
        </p:nvSpPr>
        <p:spPr>
          <a:xfrm>
            <a:off x="10423279" y="1351087"/>
            <a:ext cx="15123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dirty="0"/>
              <a:t>Process N</a:t>
            </a:r>
            <a:endParaRPr lang="en" altLang="ko-Kore-KR" b="1" dirty="0"/>
          </a:p>
        </p:txBody>
      </p: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0F127950-3325-4C1F-8DE6-7F1EFBE0E947}"/>
              </a:ext>
            </a:extLst>
          </p:cNvPr>
          <p:cNvCxnSpPr>
            <a:cxnSpLocks/>
          </p:cNvCxnSpPr>
          <p:nvPr/>
        </p:nvCxnSpPr>
        <p:spPr>
          <a:xfrm rot="16200000" flipH="1">
            <a:off x="8294433" y="5267252"/>
            <a:ext cx="1060167" cy="10896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E6D85D4-CF51-42B6-9EE7-42E6F7834AAA}"/>
              </a:ext>
            </a:extLst>
          </p:cNvPr>
          <p:cNvSpPr/>
          <p:nvPr/>
        </p:nvSpPr>
        <p:spPr>
          <a:xfrm>
            <a:off x="10851711" y="2510613"/>
            <a:ext cx="642292" cy="125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B5ED137-9D39-4120-A179-E005E5785EEA}"/>
              </a:ext>
            </a:extLst>
          </p:cNvPr>
          <p:cNvSpPr txBox="1"/>
          <p:nvPr/>
        </p:nvSpPr>
        <p:spPr>
          <a:xfrm>
            <a:off x="10951099" y="2495915"/>
            <a:ext cx="46366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>
                <a:latin typeface="Arial Rounded MT Bold" panose="020F0704030504030204" pitchFamily="34" charset="0"/>
                <a:ea typeface="08서울남산체 EB" panose="02020603020101020101" pitchFamily="18" charset="-127"/>
              </a:rPr>
              <a:t>Object</a:t>
            </a:r>
            <a:endParaRPr lang="ko-KR" altLang="en-US" sz="600" dirty="0">
              <a:latin typeface="Arial Rounded MT Bold" panose="020F0704030504030204" pitchFamily="34" charset="0"/>
              <a:ea typeface="08서울남산체 EB" panose="02020603020101020101" pitchFamily="18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2F5D9299-A21B-4699-84E4-E4D2DE14B393}"/>
              </a:ext>
            </a:extLst>
          </p:cNvPr>
          <p:cNvSpPr/>
          <p:nvPr/>
        </p:nvSpPr>
        <p:spPr>
          <a:xfrm>
            <a:off x="10977361" y="3383149"/>
            <a:ext cx="11554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dirty="0"/>
              <a:t>View N</a:t>
            </a:r>
            <a:endParaRPr lang="en" altLang="ko-Kore-KR" b="1" dirty="0"/>
          </a:p>
        </p:txBody>
      </p:sp>
      <p:pic>
        <p:nvPicPr>
          <p:cNvPr id="97" name="그림 96">
            <a:extLst>
              <a:ext uri="{FF2B5EF4-FFF2-40B4-BE49-F238E27FC236}">
                <a16:creationId xmlns:a16="http://schemas.microsoft.com/office/drawing/2014/main" id="{F5B37F29-ACE4-4789-83EE-561F02A359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834"/>
          <a:stretch/>
        </p:blipFill>
        <p:spPr>
          <a:xfrm>
            <a:off x="7862430" y="2048902"/>
            <a:ext cx="1586363" cy="1908850"/>
          </a:xfrm>
          <a:prstGeom prst="rect">
            <a:avLst/>
          </a:prstGeom>
        </p:spPr>
      </p:pic>
      <p:sp>
        <p:nvSpPr>
          <p:cNvPr id="98" name="직사각형 97">
            <a:extLst>
              <a:ext uri="{FF2B5EF4-FFF2-40B4-BE49-F238E27FC236}">
                <a16:creationId xmlns:a16="http://schemas.microsoft.com/office/drawing/2014/main" id="{A97A5896-A0F7-458C-B102-56B92FA9D145}"/>
              </a:ext>
            </a:extLst>
          </p:cNvPr>
          <p:cNvSpPr/>
          <p:nvPr/>
        </p:nvSpPr>
        <p:spPr>
          <a:xfrm>
            <a:off x="7905749" y="2876052"/>
            <a:ext cx="1464211" cy="233031"/>
          </a:xfrm>
          <a:prstGeom prst="rect">
            <a:avLst/>
          </a:prstGeom>
          <a:solidFill>
            <a:schemeClr val="accent2"/>
          </a:solidFill>
          <a:ln>
            <a:solidFill>
              <a:schemeClr val="accent1">
                <a:shade val="50000"/>
                <a:alpha val="1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</a:rPr>
              <a:t>Object A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71E03194-E0B8-44B4-B100-5BB6A641B428}"/>
              </a:ext>
            </a:extLst>
          </p:cNvPr>
          <p:cNvSpPr/>
          <p:nvPr/>
        </p:nvSpPr>
        <p:spPr>
          <a:xfrm>
            <a:off x="8291569" y="2426325"/>
            <a:ext cx="745454" cy="1685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7401E175-2EF2-4FC8-BCB8-5D015303F97C}"/>
              </a:ext>
            </a:extLst>
          </p:cNvPr>
          <p:cNvSpPr/>
          <p:nvPr/>
        </p:nvSpPr>
        <p:spPr>
          <a:xfrm>
            <a:off x="8252118" y="3268512"/>
            <a:ext cx="745454" cy="1685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2FBD2A0A-625D-4903-8D7F-F097C5226D49}"/>
              </a:ext>
            </a:extLst>
          </p:cNvPr>
          <p:cNvSpPr/>
          <p:nvPr/>
        </p:nvSpPr>
        <p:spPr>
          <a:xfrm>
            <a:off x="8252118" y="3563158"/>
            <a:ext cx="745454" cy="1059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DAF44CD4-40CA-4AAC-9F32-C84861BBD15F}"/>
              </a:ext>
            </a:extLst>
          </p:cNvPr>
          <p:cNvSpPr/>
          <p:nvPr/>
        </p:nvSpPr>
        <p:spPr>
          <a:xfrm>
            <a:off x="8268842" y="3752481"/>
            <a:ext cx="745454" cy="100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65CE3582-E5BC-4643-A353-5A65AD7E43B9}"/>
              </a:ext>
            </a:extLst>
          </p:cNvPr>
          <p:cNvSpPr/>
          <p:nvPr/>
        </p:nvSpPr>
        <p:spPr>
          <a:xfrm>
            <a:off x="7905748" y="3513938"/>
            <a:ext cx="1464211" cy="2232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E1FD9A6-B4CA-49C0-B40C-94B4D75DCD1B}"/>
              </a:ext>
            </a:extLst>
          </p:cNvPr>
          <p:cNvSpPr txBox="1"/>
          <p:nvPr/>
        </p:nvSpPr>
        <p:spPr>
          <a:xfrm>
            <a:off x="7895325" y="3452428"/>
            <a:ext cx="1464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/>
              <a:t>Object B</a:t>
            </a:r>
            <a:endParaRPr lang="ko-KR" altLang="en-US" sz="1600" b="1" dirty="0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1CA0B2FB-8AB1-48C0-9727-819E28CE2054}"/>
              </a:ext>
            </a:extLst>
          </p:cNvPr>
          <p:cNvSpPr/>
          <p:nvPr/>
        </p:nvSpPr>
        <p:spPr>
          <a:xfrm>
            <a:off x="10851711" y="2510613"/>
            <a:ext cx="642292" cy="125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B013C43-980E-4602-B778-9A51F98D4355}"/>
              </a:ext>
            </a:extLst>
          </p:cNvPr>
          <p:cNvSpPr txBox="1"/>
          <p:nvPr/>
        </p:nvSpPr>
        <p:spPr>
          <a:xfrm>
            <a:off x="10951099" y="2495915"/>
            <a:ext cx="46366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>
                <a:latin typeface="Arial" panose="020B0604020202020204" pitchFamily="34" charset="0"/>
                <a:ea typeface="08서울남산체 EB" panose="02020603020101020101" pitchFamily="18" charset="-127"/>
                <a:cs typeface="Arial" panose="020B0604020202020204" pitchFamily="34" charset="0"/>
              </a:rPr>
              <a:t>Object</a:t>
            </a:r>
            <a:endParaRPr lang="ko-KR" altLang="en-US" sz="600" dirty="0">
              <a:latin typeface="Arial" panose="020B0604020202020204" pitchFamily="34" charset="0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F5236D98-7BA7-4790-9759-70027F9E94A1}"/>
              </a:ext>
            </a:extLst>
          </p:cNvPr>
          <p:cNvSpPr/>
          <p:nvPr/>
        </p:nvSpPr>
        <p:spPr>
          <a:xfrm>
            <a:off x="10813170" y="2157007"/>
            <a:ext cx="642292" cy="125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4B67577E-B502-4534-8C7A-18F440EC2F03}"/>
              </a:ext>
            </a:extLst>
          </p:cNvPr>
          <p:cNvSpPr/>
          <p:nvPr/>
        </p:nvSpPr>
        <p:spPr>
          <a:xfrm>
            <a:off x="10806012" y="2808245"/>
            <a:ext cx="642292" cy="125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099D2CC-5B50-421F-BD16-2388AFAEF707}"/>
              </a:ext>
            </a:extLst>
          </p:cNvPr>
          <p:cNvSpPr/>
          <p:nvPr/>
        </p:nvSpPr>
        <p:spPr>
          <a:xfrm>
            <a:off x="10786618" y="2997027"/>
            <a:ext cx="642292" cy="125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20DE7E07-4F83-4834-A5A2-FA3534D7CC3F}"/>
              </a:ext>
            </a:extLst>
          </p:cNvPr>
          <p:cNvSpPr/>
          <p:nvPr/>
        </p:nvSpPr>
        <p:spPr>
          <a:xfrm>
            <a:off x="10786618" y="3183097"/>
            <a:ext cx="642292" cy="76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7CD368E-3973-425E-8B7F-D60BBA501637}"/>
              </a:ext>
            </a:extLst>
          </p:cNvPr>
          <p:cNvSpPr txBox="1"/>
          <p:nvPr/>
        </p:nvSpPr>
        <p:spPr>
          <a:xfrm>
            <a:off x="10942037" y="2115260"/>
            <a:ext cx="46366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>
                <a:latin typeface="Arial" panose="020B0604020202020204" pitchFamily="34" charset="0"/>
                <a:ea typeface="08서울남산체 EB" panose="02020603020101020101" pitchFamily="18" charset="-127"/>
                <a:cs typeface="Arial" panose="020B0604020202020204" pitchFamily="34" charset="0"/>
              </a:rPr>
              <a:t>Object</a:t>
            </a:r>
            <a:endParaRPr lang="ko-KR" altLang="en-US" sz="600" dirty="0">
              <a:latin typeface="Arial" panose="020B0604020202020204" pitchFamily="34" charset="0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  <p:cxnSp>
        <p:nvCxnSpPr>
          <p:cNvPr id="131" name="연결선: 꺾임 130">
            <a:extLst>
              <a:ext uri="{FF2B5EF4-FFF2-40B4-BE49-F238E27FC236}">
                <a16:creationId xmlns:a16="http://schemas.microsoft.com/office/drawing/2014/main" id="{6CB562AD-2231-4893-8999-22523EF86EBF}"/>
              </a:ext>
            </a:extLst>
          </p:cNvPr>
          <p:cNvCxnSpPr>
            <a:cxnSpLocks/>
            <a:stCxn id="104" idx="1"/>
          </p:cNvCxnSpPr>
          <p:nvPr/>
        </p:nvCxnSpPr>
        <p:spPr>
          <a:xfrm rot="10800000" flipH="1" flipV="1">
            <a:off x="7895325" y="3621705"/>
            <a:ext cx="20546" cy="1074312"/>
          </a:xfrm>
          <a:prstGeom prst="bentConnector4">
            <a:avLst>
              <a:gd name="adj1" fmla="val -828288"/>
              <a:gd name="adj2" fmla="val 99963"/>
            </a:avLst>
          </a:prstGeom>
          <a:ln>
            <a:solidFill>
              <a:srgbClr val="70A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연결선: 꺾임 139">
            <a:extLst>
              <a:ext uri="{FF2B5EF4-FFF2-40B4-BE49-F238E27FC236}">
                <a16:creationId xmlns:a16="http://schemas.microsoft.com/office/drawing/2014/main" id="{692FB05A-85BD-4F01-B612-939E7BAA72B7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7862430" y="3003326"/>
            <a:ext cx="43540" cy="1305783"/>
          </a:xfrm>
          <a:prstGeom prst="bentConnector4">
            <a:avLst>
              <a:gd name="adj1" fmla="val -525034"/>
              <a:gd name="adj2" fmla="val 100260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08ECC0B7-36BE-4A5A-A3BA-B365D950436C}"/>
              </a:ext>
            </a:extLst>
          </p:cNvPr>
          <p:cNvSpPr/>
          <p:nvPr/>
        </p:nvSpPr>
        <p:spPr>
          <a:xfrm>
            <a:off x="8451347" y="4978718"/>
            <a:ext cx="5308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b="1" i="1" dirty="0">
                <a:solidFill>
                  <a:srgbClr val="FF0000"/>
                </a:solidFill>
              </a:rPr>
              <a:t>?</a:t>
            </a:r>
            <a:endParaRPr lang="en" altLang="ko-Kore-KR" sz="32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281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3. </a:t>
            </a:r>
            <a:r>
              <a:rPr kumimoji="1" lang="en-US" altLang="ko-KR" dirty="0" err="1"/>
              <a:t>Twizzler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11</a:t>
            </a:fld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51B8C55-62E1-44B0-A764-96E5C22693D8}"/>
              </a:ext>
            </a:extLst>
          </p:cNvPr>
          <p:cNvSpPr/>
          <p:nvPr/>
        </p:nvSpPr>
        <p:spPr>
          <a:xfrm>
            <a:off x="402771" y="674170"/>
            <a:ext cx="11927489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Persistent Pointers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ore-KR" sz="2400" dirty="0" err="1"/>
              <a:t>Twizzler</a:t>
            </a:r>
            <a:r>
              <a:rPr lang="en-US" altLang="ko-Kore-KR" sz="2400" dirty="0"/>
              <a:t> </a:t>
            </a:r>
            <a:r>
              <a:rPr lang="en-US" altLang="ko-KR" sz="2400" dirty="0"/>
              <a:t>provides </a:t>
            </a:r>
            <a:r>
              <a:rPr lang="en-US" altLang="ko-KR" sz="2400" dirty="0">
                <a:solidFill>
                  <a:srgbClr val="0070C0"/>
                </a:solidFill>
              </a:rPr>
              <a:t>cross-object persistent pointers</a:t>
            </a:r>
            <a:endParaRPr lang="en-US" altLang="ko-Kore-KR" sz="2400" i="1" dirty="0">
              <a:solidFill>
                <a:srgbClr val="0070C0"/>
              </a:solidFill>
            </a:endParaRP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200" dirty="0"/>
              <a:t>A cross-object pointer is stored as a 64 bit </a:t>
            </a:r>
            <a:r>
              <a:rPr lang="en-US" altLang="ko-KR" sz="2200" dirty="0" err="1">
                <a:solidFill>
                  <a:srgbClr val="0070C0"/>
                </a:solidFill>
                <a:latin typeface="consolas" panose="020B0609020204030204" pitchFamily="49" charset="0"/>
              </a:rPr>
              <a:t>FOT_idx:offset</a:t>
            </a:r>
            <a:r>
              <a:rPr lang="en-US" altLang="ko-KR" sz="2200" dirty="0"/>
              <a:t> value </a:t>
            </a:r>
            <a:endParaRPr lang="en-US" altLang="ko-KR" sz="2200" dirty="0">
              <a:latin typeface="consolas" panose="020B0609020204030204" pitchFamily="49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400" dirty="0" err="1"/>
              <a:t>Twi</a:t>
            </a:r>
            <a:r>
              <a:rPr lang="en-US" altLang="ko-Kore-KR" sz="2400" dirty="0" err="1"/>
              <a:t>zzler</a:t>
            </a:r>
            <a:r>
              <a:rPr lang="en-US" altLang="ko-Kore-KR" sz="2400" dirty="0"/>
              <a:t> </a:t>
            </a:r>
            <a:r>
              <a:rPr lang="en-US" altLang="ko-KR" sz="2400" dirty="0"/>
              <a:t>use indirection through a per-object </a:t>
            </a:r>
            <a:r>
              <a:rPr lang="en-US" altLang="ko-KR" sz="2400" i="1" dirty="0"/>
              <a:t>foreign object table</a:t>
            </a:r>
            <a:r>
              <a:rPr lang="en-US" altLang="ko-KR" sz="2400" dirty="0"/>
              <a:t> (FOT)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200" dirty="0"/>
              <a:t>The FOT is an array of entries that each stores an object ID and flags </a:t>
            </a:r>
            <a:r>
              <a:rPr lang="en-US" altLang="ko-KR" sz="2200" b="1" dirty="0">
                <a:solidFill>
                  <a:srgbClr val="083486"/>
                </a:solidFill>
              </a:rPr>
              <a:t>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7B055B3-0100-4874-B28C-BB94318EB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140" y="3073377"/>
            <a:ext cx="8639717" cy="3366625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FC482588-19D1-4018-B696-6A937377CA50}"/>
              </a:ext>
            </a:extLst>
          </p:cNvPr>
          <p:cNvSpPr/>
          <p:nvPr/>
        </p:nvSpPr>
        <p:spPr>
          <a:xfrm>
            <a:off x="2275200" y="3917544"/>
            <a:ext cx="2396566" cy="12152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A24033D-A4E1-482A-9EC3-73F4428CE6DD}"/>
              </a:ext>
            </a:extLst>
          </p:cNvPr>
          <p:cNvSpPr/>
          <p:nvPr/>
        </p:nvSpPr>
        <p:spPr>
          <a:xfrm>
            <a:off x="2484800" y="5931582"/>
            <a:ext cx="746235" cy="508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4A552DE3-A484-4B61-B706-EA4673A2C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212" y="4044558"/>
            <a:ext cx="938771" cy="499865"/>
          </a:xfrm>
          <a:prstGeom prst="rect">
            <a:avLst/>
          </a:prstGeom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F28F25D5-042C-4FBD-9E7E-8CA5B342F1D7}"/>
              </a:ext>
            </a:extLst>
          </p:cNvPr>
          <p:cNvSpPr/>
          <p:nvPr/>
        </p:nvSpPr>
        <p:spPr>
          <a:xfrm>
            <a:off x="2275200" y="5178774"/>
            <a:ext cx="1224745" cy="6326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0D6FECB-ABFB-430A-9602-D059B7232ADF}"/>
              </a:ext>
            </a:extLst>
          </p:cNvPr>
          <p:cNvSpPr/>
          <p:nvPr/>
        </p:nvSpPr>
        <p:spPr>
          <a:xfrm>
            <a:off x="934582" y="4263568"/>
            <a:ext cx="11851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i="1" dirty="0"/>
              <a:t>intra-object </a:t>
            </a:r>
          </a:p>
          <a:p>
            <a:pPr algn="ctr"/>
            <a:r>
              <a:rPr lang="en-US" altLang="ko-KR" sz="1400" dirty="0"/>
              <a:t>pointer</a:t>
            </a:r>
            <a:endParaRPr lang="en" altLang="ko-Kore-KR" sz="14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32CD5C-796A-4720-BB82-E6C2B82D3BF6}"/>
              </a:ext>
            </a:extLst>
          </p:cNvPr>
          <p:cNvSpPr/>
          <p:nvPr/>
        </p:nvSpPr>
        <p:spPr>
          <a:xfrm>
            <a:off x="2347273" y="5393070"/>
            <a:ext cx="377073" cy="24416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7106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3. </a:t>
            </a:r>
            <a:r>
              <a:rPr kumimoji="1" lang="en-US" altLang="ko-KR" dirty="0" err="1"/>
              <a:t>Twizzler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12</a:t>
            </a:fld>
            <a:endParaRPr kumimoji="1"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E6B21C3-A92F-4AEA-85E0-8E36236EC54C}"/>
              </a:ext>
            </a:extLst>
          </p:cNvPr>
          <p:cNvGrpSpPr/>
          <p:nvPr/>
        </p:nvGrpSpPr>
        <p:grpSpPr>
          <a:xfrm>
            <a:off x="332884" y="4070890"/>
            <a:ext cx="5868024" cy="2491852"/>
            <a:chOff x="175757" y="3973166"/>
            <a:chExt cx="6817835" cy="28923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1E25EAFF-A77C-44E5-A0FD-F67A92CE9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5757" y="3973166"/>
              <a:ext cx="6817835" cy="2419245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CC03756A-9539-43CF-8C30-D2E6F05CF7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0630" y="6511320"/>
              <a:ext cx="6050804" cy="289584"/>
            </a:xfrm>
            <a:prstGeom prst="rect">
              <a:avLst/>
            </a:prstGeom>
          </p:spPr>
        </p:pic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2D37A6EF-A0C2-4015-8F5B-BB60DE0DA5F5}"/>
                </a:ext>
              </a:extLst>
            </p:cNvPr>
            <p:cNvSpPr/>
            <p:nvPr/>
          </p:nvSpPr>
          <p:spPr>
            <a:xfrm>
              <a:off x="800630" y="6511323"/>
              <a:ext cx="1438339" cy="354197"/>
            </a:xfrm>
            <a:prstGeom prst="roundRect">
              <a:avLst/>
            </a:prstGeom>
            <a:noFill/>
            <a:ln w="28575">
              <a:solidFill>
                <a:srgbClr val="C31E3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7FBD7BA6-6BBC-42B1-A9A6-5C10BF23B547}"/>
                </a:ext>
              </a:extLst>
            </p:cNvPr>
            <p:cNvSpPr/>
            <p:nvPr/>
          </p:nvSpPr>
          <p:spPr>
            <a:xfrm>
              <a:off x="2593136" y="4337925"/>
              <a:ext cx="199698" cy="1115738"/>
            </a:xfrm>
            <a:prstGeom prst="roundRect">
              <a:avLst/>
            </a:prstGeom>
            <a:noFill/>
            <a:ln w="28575">
              <a:solidFill>
                <a:srgbClr val="C31E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C53022F-D526-46C1-8954-154837A45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55296" y="4392099"/>
              <a:ext cx="647701" cy="276226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68BB97B9-61B0-4CDC-8A6E-4CD65FE13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55295" y="5133145"/>
              <a:ext cx="647701" cy="27813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6D40913-1790-40C7-98BE-B5C22F2E3A9D}"/>
                </a:ext>
              </a:extLst>
            </p:cNvPr>
            <p:cNvSpPr txBox="1"/>
            <p:nvPr/>
          </p:nvSpPr>
          <p:spPr>
            <a:xfrm>
              <a:off x="824900" y="4895794"/>
              <a:ext cx="9184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/>
                <a:t>64 bit</a:t>
              </a:r>
              <a:endParaRPr lang="ko-KR" altLang="en-US" sz="1400" b="1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EBA19A-F798-46F8-97E2-3E92126A0C90}"/>
                </a:ext>
              </a:extLst>
            </p:cNvPr>
            <p:cNvSpPr txBox="1"/>
            <p:nvPr/>
          </p:nvSpPr>
          <p:spPr>
            <a:xfrm>
              <a:off x="3260703" y="5429763"/>
              <a:ext cx="9184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/>
                <a:t>64 bit</a:t>
              </a:r>
              <a:endParaRPr lang="ko-KR" altLang="en-US" sz="1400" b="1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85313DB-BE53-4F3C-A6C6-7FFDAFB0D362}"/>
              </a:ext>
            </a:extLst>
          </p:cNvPr>
          <p:cNvGrpSpPr/>
          <p:nvPr/>
        </p:nvGrpSpPr>
        <p:grpSpPr>
          <a:xfrm>
            <a:off x="6340683" y="3020277"/>
            <a:ext cx="5518433" cy="2245516"/>
            <a:chOff x="402771" y="3380306"/>
            <a:chExt cx="4694746" cy="28353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B7B055B3-0100-4874-B28C-BB94318EB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2771" y="3380306"/>
              <a:ext cx="4694746" cy="2835397"/>
            </a:xfrm>
            <a:prstGeom prst="rect">
              <a:avLst/>
            </a:prstGeom>
          </p:spPr>
        </p:pic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C482588-19D1-4018-B696-6A937377CA50}"/>
                </a:ext>
              </a:extLst>
            </p:cNvPr>
            <p:cNvSpPr/>
            <p:nvPr/>
          </p:nvSpPr>
          <p:spPr>
            <a:xfrm>
              <a:off x="618067" y="4455795"/>
              <a:ext cx="745066" cy="175990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BC695492-FE2D-4C92-8684-50318025AAFF}"/>
              </a:ext>
            </a:extLst>
          </p:cNvPr>
          <p:cNvCxnSpPr>
            <a:cxnSpLocks/>
            <a:stCxn id="17" idx="0"/>
            <a:endCxn id="29" idx="1"/>
          </p:cNvCxnSpPr>
          <p:nvPr/>
        </p:nvCxnSpPr>
        <p:spPr>
          <a:xfrm rot="16200000" flipH="1">
            <a:off x="4681316" y="2656470"/>
            <a:ext cx="498016" cy="3326856"/>
          </a:xfrm>
          <a:prstGeom prst="bentConnector4">
            <a:avLst>
              <a:gd name="adj1" fmla="val -45902"/>
              <a:gd name="adj2" fmla="val 94096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AE5F675-B02C-47F7-AEFA-5E663CB42FBB}"/>
              </a:ext>
            </a:extLst>
          </p:cNvPr>
          <p:cNvSpPr/>
          <p:nvPr/>
        </p:nvSpPr>
        <p:spPr>
          <a:xfrm>
            <a:off x="5959014" y="6316405"/>
            <a:ext cx="53622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i="1" dirty="0">
                <a:solidFill>
                  <a:srgbClr val="FF0000"/>
                </a:solidFill>
              </a:rPr>
              <a:t>128bit Direct pointer</a:t>
            </a:r>
            <a:r>
              <a:rPr lang="en-US" altLang="ko-KR" sz="1400" b="1" i="1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altLang="ko-KR" sz="1400" b="1" i="1" dirty="0">
                <a:solidFill>
                  <a:srgbClr val="FF0000"/>
                </a:solidFill>
              </a:rPr>
              <a:t> 64bit pointer </a:t>
            </a:r>
            <a:r>
              <a:rPr lang="en-US" altLang="ko-KR" sz="1400" b="1" i="1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en-US" altLang="ko-KR" sz="1400" b="1" i="1" dirty="0">
                <a:solidFill>
                  <a:srgbClr val="FF0000"/>
                </a:solidFill>
              </a:rPr>
              <a:t>Cache Hit</a:t>
            </a:r>
            <a:endParaRPr lang="en" altLang="ko-Kore-KR" sz="1400" b="1" i="1" dirty="0">
              <a:solidFill>
                <a:srgbClr val="FF0000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257EA28-B392-4C01-A7F6-D71A4FD95DCF}"/>
              </a:ext>
            </a:extLst>
          </p:cNvPr>
          <p:cNvSpPr/>
          <p:nvPr/>
        </p:nvSpPr>
        <p:spPr>
          <a:xfrm>
            <a:off x="402771" y="674170"/>
            <a:ext cx="11927489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Persistent Pointers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ore-KR" sz="2400" dirty="0" err="1"/>
              <a:t>Twizzler</a:t>
            </a:r>
            <a:r>
              <a:rPr lang="en-US" altLang="ko-Kore-KR" sz="2400" dirty="0"/>
              <a:t> </a:t>
            </a:r>
            <a:r>
              <a:rPr lang="en-US" altLang="ko-KR" sz="2400" dirty="0"/>
              <a:t>provides cross-object persistent pointers</a:t>
            </a:r>
            <a:endParaRPr lang="en-US" altLang="ko-Kore-KR" sz="2400" i="1" dirty="0"/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200" dirty="0"/>
              <a:t>A cross-object pointer is stored as a 64 bit </a:t>
            </a:r>
            <a:r>
              <a:rPr lang="en-US" altLang="ko-KR" sz="2200" dirty="0" err="1">
                <a:latin typeface="consolas" panose="020B0609020204030204" pitchFamily="49" charset="0"/>
              </a:rPr>
              <a:t>FOT_idx:offset</a:t>
            </a:r>
            <a:r>
              <a:rPr lang="en-US" altLang="ko-KR" sz="2200" dirty="0"/>
              <a:t> value </a:t>
            </a:r>
            <a:endParaRPr lang="en-US" altLang="ko-KR" sz="2200" dirty="0">
              <a:latin typeface="consolas" panose="020B0609020204030204" pitchFamily="49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400" dirty="0" err="1"/>
              <a:t>Twi</a:t>
            </a:r>
            <a:r>
              <a:rPr lang="en-US" altLang="ko-Kore-KR" sz="2400" dirty="0" err="1"/>
              <a:t>zzler</a:t>
            </a:r>
            <a:r>
              <a:rPr lang="en-US" altLang="ko-Kore-KR" sz="2400" dirty="0"/>
              <a:t> </a:t>
            </a:r>
            <a:r>
              <a:rPr lang="en-US" altLang="ko-KR" sz="2400" dirty="0"/>
              <a:t>use </a:t>
            </a:r>
            <a:r>
              <a:rPr lang="en-US" altLang="ko-KR" sz="2400" dirty="0">
                <a:solidFill>
                  <a:srgbClr val="0070C0"/>
                </a:solidFill>
              </a:rPr>
              <a:t>indirection</a:t>
            </a:r>
            <a:r>
              <a:rPr lang="en-US" altLang="ko-KR" sz="2400" dirty="0"/>
              <a:t> through a per-object </a:t>
            </a:r>
            <a:r>
              <a:rPr lang="en-US" altLang="ko-KR" sz="2400" i="1" dirty="0">
                <a:solidFill>
                  <a:srgbClr val="0070C0"/>
                </a:solidFill>
              </a:rPr>
              <a:t>foreign object table</a:t>
            </a:r>
            <a:r>
              <a:rPr lang="en-US" altLang="ko-KR" sz="2400" dirty="0">
                <a:solidFill>
                  <a:srgbClr val="0070C0"/>
                </a:solidFill>
              </a:rPr>
              <a:t> (FOT)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200" dirty="0"/>
              <a:t>The FOT is an array of entries that each stores an object ID and flags </a:t>
            </a:r>
            <a:r>
              <a:rPr lang="en-US" altLang="ko-KR" sz="2200" b="1" dirty="0">
                <a:solidFill>
                  <a:srgbClr val="083486"/>
                </a:solidFill>
              </a:rPr>
              <a:t> 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9C38BC-A857-4179-917A-A634E57EDA92}"/>
              </a:ext>
            </a:extLst>
          </p:cNvPr>
          <p:cNvSpPr/>
          <p:nvPr/>
        </p:nvSpPr>
        <p:spPr>
          <a:xfrm>
            <a:off x="484093" y="3273996"/>
            <a:ext cx="1536553" cy="1969770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70A84CA-9699-4AF4-BEBB-23B615787885}"/>
              </a:ext>
            </a:extLst>
          </p:cNvPr>
          <p:cNvSpPr/>
          <p:nvPr/>
        </p:nvSpPr>
        <p:spPr>
          <a:xfrm>
            <a:off x="694277" y="3321872"/>
            <a:ext cx="11851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/>
              <a:t>Object O</a:t>
            </a:r>
            <a:endParaRPr lang="en" altLang="ko-Kore-KR" sz="1400" b="1" dirty="0"/>
          </a:p>
        </p:txBody>
      </p:sp>
    </p:spTree>
    <p:extLst>
      <p:ext uri="{BB962C8B-B14F-4D97-AF65-F5344CB8AC3E}">
        <p14:creationId xmlns:p14="http://schemas.microsoft.com/office/powerpoint/2010/main" val="575106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83" name="Rectangle 86">
            <a:extLst>
              <a:ext uri="{FF2B5EF4-FFF2-40B4-BE49-F238E27FC236}">
                <a16:creationId xmlns:a16="http://schemas.microsoft.com/office/drawing/2014/main" id="{82A5F716-98EF-42EF-A471-87C6DFDCC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11284" name="Freeform: Shape 88">
            <a:extLst>
              <a:ext uri="{FF2B5EF4-FFF2-40B4-BE49-F238E27FC236}">
                <a16:creationId xmlns:a16="http://schemas.microsoft.com/office/drawing/2014/main" id="{B87687D8-4EF1-4EF2-BF7E-74BB4A3D1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30093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5" name="그림 4" descr="테이블, 작은, 정장, 소년이(가) 표시된 사진&#10;&#10;자동 생성된 설명">
            <a:extLst>
              <a:ext uri="{FF2B5EF4-FFF2-40B4-BE49-F238E27FC236}">
                <a16:creationId xmlns:a16="http://schemas.microsoft.com/office/drawing/2014/main" id="{425D97DF-FB98-4EE8-A745-3FBA5CE19A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0" r="311" b="1"/>
          <a:stretch/>
        </p:blipFill>
        <p:spPr>
          <a:xfrm>
            <a:off x="2354578" y="544297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  <p:sp>
        <p:nvSpPr>
          <p:cNvPr id="72" name="슬라이드 번호 개체 틀 15">
            <a:extLst>
              <a:ext uri="{FF2B5EF4-FFF2-40B4-BE49-F238E27FC236}">
                <a16:creationId xmlns:a16="http://schemas.microsoft.com/office/drawing/2014/main" id="{548A3BED-C95B-4AD3-A170-8CA9C5FC4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7172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fld id="{83B07E9C-B188-D646-AA46-64DB2324B3BF}" type="slidenum">
              <a:rPr kumimoji="1" lang="en-US" altLang="ko-KR" sz="1200" smtClean="0">
                <a:solidFill>
                  <a:schemeClr val="tx1">
                    <a:tint val="75000"/>
                  </a:schemeClr>
                </a:solidFill>
              </a:rPr>
              <a:pPr latinLnBrk="0">
                <a:spcAft>
                  <a:spcPts val="600"/>
                </a:spcAft>
              </a:pPr>
              <a:t>13</a:t>
            </a:fld>
            <a:endParaRPr kumimoji="1" lang="en-US" altLang="ko-KR" sz="12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258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14</a:t>
            </a:fld>
            <a:endParaRPr kumimoji="1"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C193FB5-9B19-48DF-B903-45C515D06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920" y="1538451"/>
            <a:ext cx="8425854" cy="286309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CFC6284-1A3F-4CFF-B3BF-4560DC43EDD2}"/>
              </a:ext>
            </a:extLst>
          </p:cNvPr>
          <p:cNvSpPr/>
          <p:nvPr/>
        </p:nvSpPr>
        <p:spPr>
          <a:xfrm>
            <a:off x="402771" y="674170"/>
            <a:ext cx="11386457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Micro benchmarks</a:t>
            </a: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ore-KR" sz="2400" dirty="0"/>
          </a:p>
          <a:p>
            <a:pPr lvl="1"/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145512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15</a:t>
            </a:fld>
            <a:endParaRPr kumimoji="1" lang="ko-KR" altLang="en-US"/>
          </a:p>
        </p:txBody>
      </p:sp>
      <p:pic>
        <p:nvPicPr>
          <p:cNvPr id="20" name="Picture 4">
            <a:extLst>
              <a:ext uri="{FF2B5EF4-FFF2-40B4-BE49-F238E27FC236}">
                <a16:creationId xmlns:a16="http://schemas.microsoft.com/office/drawing/2014/main" id="{1AFFED33-9C6F-44FE-A65F-02723721D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6988" y="1923501"/>
            <a:ext cx="2064940" cy="1439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30353524-1853-4DD5-9BAC-2F8553DCBD07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Case Study</a:t>
            </a:r>
          </a:p>
          <a:p>
            <a:pPr lvl="1"/>
            <a:r>
              <a:rPr lang="en-US" altLang="ko-KR" sz="2400" b="1" dirty="0"/>
              <a:t>1) Key-Value Store					2) Red-Black Tree</a:t>
            </a: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0B60F0CD-6A1E-4554-B699-D14A3FACE18B}"/>
              </a:ext>
            </a:extLst>
          </p:cNvPr>
          <p:cNvSpPr/>
          <p:nvPr/>
        </p:nvSpPr>
        <p:spPr>
          <a:xfrm>
            <a:off x="2646724" y="3719635"/>
            <a:ext cx="748146" cy="89255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A5945503-B58E-4227-9660-B5A966D4AAD5}"/>
              </a:ext>
            </a:extLst>
          </p:cNvPr>
          <p:cNvSpPr/>
          <p:nvPr/>
        </p:nvSpPr>
        <p:spPr>
          <a:xfrm>
            <a:off x="8684794" y="3719635"/>
            <a:ext cx="748146" cy="89255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654D99-6806-4759-8782-96FE4819828A}"/>
              </a:ext>
            </a:extLst>
          </p:cNvPr>
          <p:cNvCxnSpPr/>
          <p:nvPr/>
        </p:nvCxnSpPr>
        <p:spPr>
          <a:xfrm>
            <a:off x="5948433" y="1120316"/>
            <a:ext cx="0" cy="57376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194" name="Picture 2" descr="C++] 해시맵(Hashmap)을 이해해보자 | std::unordered_map | 기술면접">
            <a:extLst>
              <a:ext uri="{FF2B5EF4-FFF2-40B4-BE49-F238E27FC236}">
                <a16:creationId xmlns:a16="http://schemas.microsoft.com/office/drawing/2014/main" id="{ACA1AABD-37A1-4AE2-AD89-A4A055EEF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857" y="1600353"/>
            <a:ext cx="2979682" cy="1873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0DB56CF-6008-46BB-88DF-ECEE12FD4B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730" y="4858213"/>
            <a:ext cx="3593476" cy="1627506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9D57709-55B0-408A-86F9-9CCBBA855190}"/>
              </a:ext>
            </a:extLst>
          </p:cNvPr>
          <p:cNvCxnSpPr>
            <a:cxnSpLocks/>
          </p:cNvCxnSpPr>
          <p:nvPr/>
        </p:nvCxnSpPr>
        <p:spPr>
          <a:xfrm>
            <a:off x="7337550" y="5649818"/>
            <a:ext cx="370944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A044721-60DB-4D9A-B56B-84695D989199}"/>
              </a:ext>
            </a:extLst>
          </p:cNvPr>
          <p:cNvSpPr txBox="1"/>
          <p:nvPr/>
        </p:nvSpPr>
        <p:spPr>
          <a:xfrm>
            <a:off x="6941618" y="5280486"/>
            <a:ext cx="1727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DRAM</a:t>
            </a:r>
            <a:endParaRPr lang="ko-KR" altLang="en-US" sz="14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828C52-1882-48A9-8000-38EB774199C6}"/>
              </a:ext>
            </a:extLst>
          </p:cNvPr>
          <p:cNvSpPr txBox="1"/>
          <p:nvPr/>
        </p:nvSpPr>
        <p:spPr>
          <a:xfrm>
            <a:off x="6941618" y="5734047"/>
            <a:ext cx="1727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NVM</a:t>
            </a:r>
            <a:endParaRPr lang="ko-KR" altLang="en-US" sz="14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2FC96B-B70F-4DFD-BE04-ACBEE54A4D4B}"/>
              </a:ext>
            </a:extLst>
          </p:cNvPr>
          <p:cNvSpPr txBox="1"/>
          <p:nvPr/>
        </p:nvSpPr>
        <p:spPr>
          <a:xfrm>
            <a:off x="8852554" y="4903975"/>
            <a:ext cx="1727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i="1" dirty="0" err="1"/>
              <a:t>ramrbt</a:t>
            </a:r>
            <a:endParaRPr lang="ko-KR" altLang="en-US" sz="2000" i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D837797-8ECD-43DA-B8A8-9EFC362A53B1}"/>
              </a:ext>
            </a:extLst>
          </p:cNvPr>
          <p:cNvSpPr txBox="1"/>
          <p:nvPr/>
        </p:nvSpPr>
        <p:spPr>
          <a:xfrm>
            <a:off x="8329246" y="5843404"/>
            <a:ext cx="26666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i="1" dirty="0" err="1"/>
              <a:t>unixrbt</a:t>
            </a:r>
            <a:r>
              <a:rPr lang="en-US" altLang="ko-KR" sz="2000" i="1" dirty="0"/>
              <a:t>	 </a:t>
            </a:r>
            <a:r>
              <a:rPr lang="en-US" altLang="ko-KR" sz="2000" dirty="0"/>
              <a:t>vs. </a:t>
            </a:r>
            <a:r>
              <a:rPr lang="en-US" altLang="ko-KR" sz="2000" i="1" dirty="0" err="1"/>
              <a:t>twzrbt</a:t>
            </a:r>
            <a:endParaRPr lang="ko-KR" altLang="en-US" sz="2000" i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5E165E7-70A6-4FB0-950B-4B9927AF7387}"/>
              </a:ext>
            </a:extLst>
          </p:cNvPr>
          <p:cNvSpPr txBox="1"/>
          <p:nvPr/>
        </p:nvSpPr>
        <p:spPr>
          <a:xfrm>
            <a:off x="9459948" y="6171048"/>
            <a:ext cx="1803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i="1" dirty="0">
                <a:solidFill>
                  <a:srgbClr val="FF0000"/>
                </a:solidFill>
              </a:rPr>
              <a:t>Simpler</a:t>
            </a:r>
          </a:p>
          <a:p>
            <a:pPr algn="ctr"/>
            <a:r>
              <a:rPr lang="en-US" altLang="ko-KR" sz="2000" b="1" i="1" dirty="0">
                <a:solidFill>
                  <a:srgbClr val="FF0000"/>
                </a:solidFill>
              </a:rPr>
              <a:t>Data sharing</a:t>
            </a:r>
            <a:endParaRPr lang="ko-KR" altLang="en-US" sz="2000" b="1" i="1" dirty="0">
              <a:solidFill>
                <a:srgbClr val="FF0000"/>
              </a:solidFill>
            </a:endParaRPr>
          </a:p>
        </p:txBody>
      </p:sp>
      <p:sp>
        <p:nvSpPr>
          <p:cNvPr id="6" name="화살표: 위쪽/아래쪽 5">
            <a:extLst>
              <a:ext uri="{FF2B5EF4-FFF2-40B4-BE49-F238E27FC236}">
                <a16:creationId xmlns:a16="http://schemas.microsoft.com/office/drawing/2014/main" id="{80E8FC0A-CDAC-45C4-BF39-7FF04496E759}"/>
              </a:ext>
            </a:extLst>
          </p:cNvPr>
          <p:cNvSpPr/>
          <p:nvPr/>
        </p:nvSpPr>
        <p:spPr>
          <a:xfrm>
            <a:off x="9545405" y="5285698"/>
            <a:ext cx="342060" cy="605129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497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4. Evaluation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16</a:t>
            </a:fld>
            <a:endParaRPr kumimoji="1"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0353524-1853-4DD5-9BAC-2F8553DCBD07}"/>
              </a:ext>
            </a:extLst>
          </p:cNvPr>
          <p:cNvSpPr/>
          <p:nvPr/>
        </p:nvSpPr>
        <p:spPr>
          <a:xfrm>
            <a:off x="402771" y="674170"/>
            <a:ext cx="113864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Performance</a:t>
            </a:r>
          </a:p>
          <a:p>
            <a:pPr lvl="1"/>
            <a:r>
              <a:rPr lang="en-US" altLang="ko-KR" sz="2400" b="1" dirty="0"/>
              <a:t>1) Key-Value Store		2) Red-Black Tree			3)SQLite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04AA392-9312-4B2D-8F23-4EBEA5474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5644" y="2015587"/>
            <a:ext cx="3532259" cy="179483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650FBBF-7345-4CED-9178-2322E558F9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6968" y="4177145"/>
            <a:ext cx="3710935" cy="188562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84E25EF-F440-45B8-AAC6-3C9C9B764E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871" y="2426301"/>
            <a:ext cx="3710935" cy="2418194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0033F067-E18F-4596-AD40-6BD84FFB5E9C}"/>
              </a:ext>
            </a:extLst>
          </p:cNvPr>
          <p:cNvCxnSpPr/>
          <p:nvPr/>
        </p:nvCxnSpPr>
        <p:spPr>
          <a:xfrm>
            <a:off x="4175111" y="1120316"/>
            <a:ext cx="0" cy="57376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C7A7BAA-9247-4DAC-8E97-766D6A5B1525}"/>
              </a:ext>
            </a:extLst>
          </p:cNvPr>
          <p:cNvCxnSpPr/>
          <p:nvPr/>
        </p:nvCxnSpPr>
        <p:spPr>
          <a:xfrm>
            <a:off x="8256968" y="1120316"/>
            <a:ext cx="0" cy="57376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96261A3-DE48-4028-B9F6-3FFA70B26ED9}"/>
              </a:ext>
            </a:extLst>
          </p:cNvPr>
          <p:cNvSpPr/>
          <p:nvPr/>
        </p:nvSpPr>
        <p:spPr>
          <a:xfrm>
            <a:off x="10456632" y="2212188"/>
            <a:ext cx="727535" cy="195496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F467F5D-C6FD-4801-8108-7E8B2EFEFEDD}"/>
              </a:ext>
            </a:extLst>
          </p:cNvPr>
          <p:cNvSpPr/>
          <p:nvPr/>
        </p:nvSpPr>
        <p:spPr>
          <a:xfrm>
            <a:off x="11147512" y="4396740"/>
            <a:ext cx="727535" cy="185844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6A921F4-1C6D-4168-BF56-B2FF187D7AAF}"/>
              </a:ext>
            </a:extLst>
          </p:cNvPr>
          <p:cNvGrpSpPr/>
          <p:nvPr/>
        </p:nvGrpSpPr>
        <p:grpSpPr>
          <a:xfrm>
            <a:off x="4500350" y="2309936"/>
            <a:ext cx="3459023" cy="2802961"/>
            <a:chOff x="4473314" y="2795088"/>
            <a:chExt cx="3459023" cy="202346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B7A68171-09FD-4C60-87F9-E96FE1ED1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73314" y="2795088"/>
              <a:ext cx="3459023" cy="2023460"/>
            </a:xfrm>
            <a:prstGeom prst="rect">
              <a:avLst/>
            </a:prstGeom>
          </p:spPr>
        </p:pic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96A7CCD5-2E17-4DA3-B402-6B0B1A2D1D21}"/>
                </a:ext>
              </a:extLst>
            </p:cNvPr>
            <p:cNvSpPr/>
            <p:nvPr/>
          </p:nvSpPr>
          <p:spPr>
            <a:xfrm>
              <a:off x="5489062" y="3152775"/>
              <a:ext cx="2400178" cy="152400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33926E7C-654D-4098-9B50-85EA90214305}"/>
                </a:ext>
              </a:extLst>
            </p:cNvPr>
            <p:cNvSpPr/>
            <p:nvPr/>
          </p:nvSpPr>
          <p:spPr>
            <a:xfrm>
              <a:off x="6471920" y="3329991"/>
              <a:ext cx="1431000" cy="159673"/>
            </a:xfrm>
            <a:prstGeom prst="roundRect">
              <a:avLst/>
            </a:prstGeom>
            <a:noFill/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9A8BE603-2791-40C9-AD60-1C3907F9B978}"/>
                </a:ext>
              </a:extLst>
            </p:cNvPr>
            <p:cNvSpPr/>
            <p:nvPr/>
          </p:nvSpPr>
          <p:spPr>
            <a:xfrm>
              <a:off x="4487633" y="3489664"/>
              <a:ext cx="871767" cy="159673"/>
            </a:xfrm>
            <a:prstGeom prst="roundRect">
              <a:avLst/>
            </a:prstGeom>
            <a:noFill/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7CD13F2F-68BB-458C-A6F5-B0CD5BB597ED}"/>
              </a:ext>
            </a:extLst>
          </p:cNvPr>
          <p:cNvSpPr/>
          <p:nvPr/>
        </p:nvSpPr>
        <p:spPr>
          <a:xfrm>
            <a:off x="9404645" y="3623242"/>
            <a:ext cx="727535" cy="195496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4FDE493-8DC6-4622-B918-B26C8529E7F1}"/>
              </a:ext>
            </a:extLst>
          </p:cNvPr>
          <p:cNvSpPr/>
          <p:nvPr/>
        </p:nvSpPr>
        <p:spPr>
          <a:xfrm>
            <a:off x="9521190" y="5844348"/>
            <a:ext cx="521969" cy="195496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34EF6B0-4F66-4DBE-A0C2-4508F5B3A2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2594" y="1182933"/>
            <a:ext cx="647756" cy="66299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7B34374-06BD-4A57-9D95-36D8DA1E6F0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646"/>
          <a:stretch/>
        </p:blipFill>
        <p:spPr>
          <a:xfrm>
            <a:off x="8435644" y="1220359"/>
            <a:ext cx="624894" cy="62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26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5. Conclusion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17</a:t>
            </a:fld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EF062EF-9630-484E-BEB7-54D9E9873FFD}"/>
              </a:ext>
            </a:extLst>
          </p:cNvPr>
          <p:cNvSpPr/>
          <p:nvPr/>
        </p:nvSpPr>
        <p:spPr>
          <a:xfrm>
            <a:off x="1567847" y="1226088"/>
            <a:ext cx="9471450" cy="46494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Future trends in memory hierarchy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Byte-addressable, non-volatile memory NVM</a:t>
            </a:r>
            <a:endParaRPr lang="en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" altLang="ko-Kore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 latency and the direct-access nature of NVM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Remove the kernel from I/O path, need not to serialize</a:t>
            </a:r>
            <a:endParaRPr lang="en-US" altLang="ko-KR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Object/Address space management, persistent pointers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Evaluation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Simple implementation, high performance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6C9FF54-1BB6-44F9-8AFE-1A580B011FB5}"/>
              </a:ext>
            </a:extLst>
          </p:cNvPr>
          <p:cNvSpPr/>
          <p:nvPr/>
        </p:nvSpPr>
        <p:spPr>
          <a:xfrm>
            <a:off x="1152703" y="1115809"/>
            <a:ext cx="9970568" cy="4717832"/>
          </a:xfrm>
          <a:prstGeom prst="rect">
            <a:avLst/>
          </a:prstGeom>
          <a:noFill/>
          <a:ln w="666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1722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18A23-73B7-BA4A-9BFA-F5F94C3E0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9972" y="2694270"/>
            <a:ext cx="5372056" cy="1509020"/>
          </a:xfrm>
        </p:spPr>
        <p:txBody>
          <a:bodyPr anchor="t"/>
          <a:lstStyle/>
          <a:p>
            <a:pPr algn="ctr"/>
            <a:r>
              <a:rPr kumimoji="1" lang="en-US" altLang="ko-KR" sz="9600" dirty="0"/>
              <a:t>Q&amp;A</a:t>
            </a:r>
            <a:endParaRPr kumimoji="1" lang="ko-KR" altLang="en-US" sz="9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10F9D9-C627-734C-88DB-048E5508A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234498"/>
            <a:ext cx="5938687" cy="973084"/>
          </a:xfrm>
        </p:spPr>
        <p:txBody>
          <a:bodyPr/>
          <a:lstStyle/>
          <a:p>
            <a:r>
              <a:rPr kumimoji="1" lang="en-US" altLang="ko-KR" dirty="0"/>
              <a:t>2020. 08. 10</a:t>
            </a:r>
          </a:p>
          <a:p>
            <a:r>
              <a:rPr kumimoji="1" lang="en-US" altLang="ko-KR" dirty="0"/>
              <a:t>Presentation by Han, </a:t>
            </a:r>
            <a:r>
              <a:rPr kumimoji="1" lang="en-US" altLang="ko-KR" dirty="0" err="1"/>
              <a:t>Yejin</a:t>
            </a:r>
            <a:endParaRPr kumimoji="1" lang="en-US" altLang="ko-KR" dirty="0"/>
          </a:p>
          <a:p>
            <a:r>
              <a:rPr kumimoji="1" lang="en-US" altLang="ko-KR" dirty="0"/>
              <a:t>32164881@dankook.ac.kr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9742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2FE9B9C-BDDC-1E43-B29E-4A00D478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2</a:t>
            </a:fld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2DD63C-DA25-764F-9C33-B39580A377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48626" y="1359602"/>
            <a:ext cx="4508500" cy="4449763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Introduction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Motivation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 err="1"/>
              <a:t>Twizzler</a:t>
            </a:r>
            <a:endParaRPr kumimoji="1" lang="en-US" altLang="ko-KR" sz="1800" dirty="0"/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Evaluation</a:t>
            </a:r>
          </a:p>
          <a:p>
            <a:pPr marL="342900" indent="-342900">
              <a:lnSpc>
                <a:spcPct val="150000"/>
              </a:lnSpc>
            </a:pPr>
            <a:r>
              <a:rPr kumimoji="1" lang="en-US" altLang="ko-KR" sz="1800" dirty="0"/>
              <a:t>Conclusion</a:t>
            </a:r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/>
          </a:p>
          <a:p>
            <a:pPr marL="342900" indent="-342900">
              <a:lnSpc>
                <a:spcPct val="150000"/>
              </a:lnSpc>
            </a:pP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956538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1. Introduction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3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402771" y="674170"/>
            <a:ext cx="11386457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Hardware Trends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ore-KR" sz="2400" dirty="0"/>
              <a:t>Non-Volatile Memory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400" dirty="0"/>
              <a:t>Performance, Capacity, Cost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C418FAD-9588-4656-AB8E-8D9810E03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41" y="2300541"/>
            <a:ext cx="5235394" cy="3952174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8C79FEC8-849E-4A67-A1A4-3B6D4A90ED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46"/>
          <a:stretch/>
        </p:blipFill>
        <p:spPr>
          <a:xfrm>
            <a:off x="7174160" y="2439023"/>
            <a:ext cx="3790761" cy="97254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84A61A3-D112-4C37-9F36-71F09939EFF5}"/>
              </a:ext>
            </a:extLst>
          </p:cNvPr>
          <p:cNvSpPr txBox="1"/>
          <p:nvPr/>
        </p:nvSpPr>
        <p:spPr>
          <a:xfrm>
            <a:off x="7576291" y="2471683"/>
            <a:ext cx="225972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3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DRAM</a:t>
            </a:r>
            <a:endParaRPr kumimoji="1" lang="ko-Kore-KR" altLang="en-US" sz="3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3842A9F9-ADAF-483F-914C-AED85AA315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6244" y="4935354"/>
            <a:ext cx="5419690" cy="147467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AA655E6-31BD-41FE-9424-E4FEC62A30AE}"/>
              </a:ext>
            </a:extLst>
          </p:cNvPr>
          <p:cNvSpPr txBox="1"/>
          <p:nvPr/>
        </p:nvSpPr>
        <p:spPr>
          <a:xfrm>
            <a:off x="8752897" y="5318323"/>
            <a:ext cx="100380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SSD</a:t>
            </a:r>
            <a:endParaRPr kumimoji="1" lang="ko-Kore-KR" altLang="en-US" sz="3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FE9AB16-C433-4E71-9C3D-DA86748AEA42}"/>
              </a:ext>
            </a:extLst>
          </p:cNvPr>
          <p:cNvSpPr/>
          <p:nvPr/>
        </p:nvSpPr>
        <p:spPr>
          <a:xfrm>
            <a:off x="3543300" y="4276628"/>
            <a:ext cx="1340427" cy="538513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82B7D60-13F3-4FDB-9165-FEB764B33998}"/>
              </a:ext>
            </a:extLst>
          </p:cNvPr>
          <p:cNvCxnSpPr>
            <a:cxnSpLocks/>
          </p:cNvCxnSpPr>
          <p:nvPr/>
        </p:nvCxnSpPr>
        <p:spPr>
          <a:xfrm flipV="1">
            <a:off x="5030960" y="4431455"/>
            <a:ext cx="1732522" cy="114429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B009465E-65E3-48A2-8847-7D934FBF5C73}"/>
              </a:ext>
            </a:extLst>
          </p:cNvPr>
          <p:cNvCxnSpPr>
            <a:cxnSpLocks/>
          </p:cNvCxnSpPr>
          <p:nvPr/>
        </p:nvCxnSpPr>
        <p:spPr>
          <a:xfrm>
            <a:off x="5115099" y="5117176"/>
            <a:ext cx="1216768" cy="555516"/>
          </a:xfrm>
          <a:prstGeom prst="straightConnector1">
            <a:avLst/>
          </a:prstGeom>
          <a:ln w="38100">
            <a:solidFill>
              <a:srgbClr val="6F95C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AD55CBBD-B62E-4C58-BCA2-B8B03612ADC9}"/>
              </a:ext>
            </a:extLst>
          </p:cNvPr>
          <p:cNvCxnSpPr>
            <a:cxnSpLocks/>
          </p:cNvCxnSpPr>
          <p:nvPr/>
        </p:nvCxnSpPr>
        <p:spPr>
          <a:xfrm flipV="1">
            <a:off x="4900195" y="2894111"/>
            <a:ext cx="2093594" cy="1084677"/>
          </a:xfrm>
          <a:prstGeom prst="straightConnector1">
            <a:avLst/>
          </a:prstGeom>
          <a:ln w="38100">
            <a:solidFill>
              <a:srgbClr val="6F95C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AE603AE1-71F8-4578-BC95-11A4BB338744}"/>
              </a:ext>
            </a:extLst>
          </p:cNvPr>
          <p:cNvGrpSpPr/>
          <p:nvPr/>
        </p:nvGrpSpPr>
        <p:grpSpPr>
          <a:xfrm>
            <a:off x="6926780" y="3665445"/>
            <a:ext cx="4657788" cy="1089734"/>
            <a:chOff x="7029838" y="4015478"/>
            <a:chExt cx="3904641" cy="913528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2D988603-8D73-4697-8AF5-5A48F3C970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4669" b="19157"/>
            <a:stretch/>
          </p:blipFill>
          <p:spPr>
            <a:xfrm>
              <a:off x="7029838" y="4015478"/>
              <a:ext cx="3904641" cy="913528"/>
            </a:xfrm>
            <a:prstGeom prst="rect">
              <a:avLst/>
            </a:prstGeom>
          </p:spPr>
        </p:pic>
        <p:pic>
          <p:nvPicPr>
            <p:cNvPr id="2050" name="Picture 2" descr="Vector HDD Hard Disk Drive Simple Icon 벡터 이미지">
              <a:extLst>
                <a:ext uri="{FF2B5EF4-FFF2-40B4-BE49-F238E27FC236}">
                  <a16:creationId xmlns:a16="http://schemas.microsoft.com/office/drawing/2014/main" id="{9DA98702-2991-4C31-93E1-1D5BA5F7C48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706" t="12322" r="21922" b="13077"/>
            <a:stretch/>
          </p:blipFill>
          <p:spPr bwMode="auto">
            <a:xfrm>
              <a:off x="7433507" y="4065333"/>
              <a:ext cx="495139" cy="6552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Vector HDD Hard Disk Drive Simple Icon 벡터 이미지">
              <a:extLst>
                <a:ext uri="{FF2B5EF4-FFF2-40B4-BE49-F238E27FC236}">
                  <a16:creationId xmlns:a16="http://schemas.microsoft.com/office/drawing/2014/main" id="{7F746B13-1CB9-43A0-8B04-0357F00E93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706" t="12322" r="21922" b="13077"/>
            <a:stretch/>
          </p:blipFill>
          <p:spPr bwMode="auto">
            <a:xfrm>
              <a:off x="8065540" y="4065333"/>
              <a:ext cx="495139" cy="6552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Vector HDD Hard Disk Drive Simple Icon 벡터 이미지">
              <a:extLst>
                <a:ext uri="{FF2B5EF4-FFF2-40B4-BE49-F238E27FC236}">
                  <a16:creationId xmlns:a16="http://schemas.microsoft.com/office/drawing/2014/main" id="{C0124506-B9E5-4334-927E-48CF5D16FF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706" t="12322" r="21922" b="13077"/>
            <a:stretch/>
          </p:blipFill>
          <p:spPr bwMode="auto">
            <a:xfrm>
              <a:off x="9337465" y="4065333"/>
              <a:ext cx="495139" cy="6552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Vector HDD Hard Disk Drive Simple Icon 벡터 이미지">
              <a:extLst>
                <a:ext uri="{FF2B5EF4-FFF2-40B4-BE49-F238E27FC236}">
                  <a16:creationId xmlns:a16="http://schemas.microsoft.com/office/drawing/2014/main" id="{E1BD99E0-EE28-4F3F-A526-19B69E1950D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706" t="12322" r="21922" b="13077"/>
            <a:stretch/>
          </p:blipFill>
          <p:spPr bwMode="auto">
            <a:xfrm>
              <a:off x="9916585" y="4065333"/>
              <a:ext cx="495139" cy="6552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13ADA017-871E-45A6-90AD-16BA21E79EBC}"/>
              </a:ext>
            </a:extLst>
          </p:cNvPr>
          <p:cNvSpPr txBox="1"/>
          <p:nvPr/>
        </p:nvSpPr>
        <p:spPr>
          <a:xfrm>
            <a:off x="8594080" y="3832371"/>
            <a:ext cx="124425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400" b="1" dirty="0">
                <a:solidFill>
                  <a:srgbClr val="FFB11A"/>
                </a:solidFill>
              </a:rPr>
              <a:t>NVM</a:t>
            </a:r>
            <a:endParaRPr kumimoji="1" lang="ko-Kore-KR" altLang="en-US" sz="3400" b="1" dirty="0">
              <a:solidFill>
                <a:srgbClr val="FFB1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34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FBE72C2-17B4-43A0-93E9-190D24C9AF90}"/>
              </a:ext>
            </a:extLst>
          </p:cNvPr>
          <p:cNvSpPr/>
          <p:nvPr/>
        </p:nvSpPr>
        <p:spPr>
          <a:xfrm>
            <a:off x="3007515" y="5934613"/>
            <a:ext cx="6176965" cy="364244"/>
          </a:xfrm>
          <a:prstGeom prst="rect">
            <a:avLst/>
          </a:prstGeom>
          <a:solidFill>
            <a:srgbClr val="EA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EAEAEB"/>
              </a:solidFill>
            </a:endParaRPr>
          </a:p>
        </p:txBody>
      </p:sp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1. Introduction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4</a:t>
            </a:fld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8FFDEF-4E7F-4E45-923E-E26FDD27FC38}"/>
              </a:ext>
            </a:extLst>
          </p:cNvPr>
          <p:cNvSpPr/>
          <p:nvPr/>
        </p:nvSpPr>
        <p:spPr>
          <a:xfrm>
            <a:off x="402771" y="674170"/>
            <a:ext cx="11386457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NVM characteristics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ore-KR" sz="2400" dirty="0"/>
              <a:t>Non-volatile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400" dirty="0"/>
              <a:t>R/W Performance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400" dirty="0"/>
              <a:t>Byte-addressable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4375D50-4200-4EC4-83E7-35D934BCDC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204" b="22131"/>
          <a:stretch/>
        </p:blipFill>
        <p:spPr bwMode="auto">
          <a:xfrm>
            <a:off x="3007518" y="2431953"/>
            <a:ext cx="6176961" cy="3502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53566D6-DAD2-4955-9F9E-1F331BB1039B}"/>
              </a:ext>
            </a:extLst>
          </p:cNvPr>
          <p:cNvSpPr/>
          <p:nvPr/>
        </p:nvSpPr>
        <p:spPr>
          <a:xfrm>
            <a:off x="3007518" y="3218161"/>
            <a:ext cx="6176961" cy="222634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1CA8EA9F-F844-4413-9ECA-AA91EE9E3727}"/>
              </a:ext>
            </a:extLst>
          </p:cNvPr>
          <p:cNvSpPr/>
          <p:nvPr/>
        </p:nvSpPr>
        <p:spPr>
          <a:xfrm>
            <a:off x="3007517" y="4681020"/>
            <a:ext cx="6176961" cy="308020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A29CA28D-114F-4C50-BD2A-A26E0F146096}"/>
              </a:ext>
            </a:extLst>
          </p:cNvPr>
          <p:cNvSpPr/>
          <p:nvPr/>
        </p:nvSpPr>
        <p:spPr>
          <a:xfrm>
            <a:off x="3007516" y="5324208"/>
            <a:ext cx="6176961" cy="308020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9A7EE3-A041-47D6-9C72-D915616479FC}"/>
              </a:ext>
            </a:extLst>
          </p:cNvPr>
          <p:cNvSpPr/>
          <p:nvPr/>
        </p:nvSpPr>
        <p:spPr>
          <a:xfrm>
            <a:off x="2957841" y="5968955"/>
            <a:ext cx="62600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Byte-addressable         Yes 	          Yes 		  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4D79E8-036F-46A2-B025-038A8E1CE1B7}"/>
              </a:ext>
            </a:extLst>
          </p:cNvPr>
          <p:cNvSpPr txBox="1"/>
          <p:nvPr/>
        </p:nvSpPr>
        <p:spPr>
          <a:xfrm>
            <a:off x="5705600" y="6574523"/>
            <a:ext cx="648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hlinkClick r:id="rId4"/>
              </a:rPr>
              <a:t>출처</a:t>
            </a:r>
            <a:r>
              <a:rPr lang="en-US" altLang="ko-KR" sz="1100" dirty="0">
                <a:hlinkClick r:id="rId4"/>
              </a:rPr>
              <a:t>: https://research.cs.wisc.edu/sonar/wiki/pmwiki.php?n=Mnemosyne.PCMTechnology</a:t>
            </a:r>
            <a:endParaRPr lang="ko-KR" altLang="en-US" sz="1100" dirty="0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53A91B72-D5B7-4DDC-9718-0529D95D5F67}"/>
              </a:ext>
            </a:extLst>
          </p:cNvPr>
          <p:cNvSpPr/>
          <p:nvPr/>
        </p:nvSpPr>
        <p:spPr>
          <a:xfrm>
            <a:off x="3007516" y="5990837"/>
            <a:ext cx="6176961" cy="308020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F60906B-11D2-45C8-8376-392AF4458025}"/>
              </a:ext>
            </a:extLst>
          </p:cNvPr>
          <p:cNvSpPr/>
          <p:nvPr/>
        </p:nvSpPr>
        <p:spPr>
          <a:xfrm>
            <a:off x="5965903" y="2882217"/>
            <a:ext cx="1583474" cy="3502659"/>
          </a:xfrm>
          <a:prstGeom prst="rect">
            <a:avLst/>
          </a:prstGeom>
          <a:solidFill>
            <a:srgbClr val="C0000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FBC796-6449-4D92-B244-2ECB25355A62}"/>
              </a:ext>
            </a:extLst>
          </p:cNvPr>
          <p:cNvSpPr/>
          <p:nvPr/>
        </p:nvSpPr>
        <p:spPr>
          <a:xfrm>
            <a:off x="5169408" y="5238189"/>
            <a:ext cx="713232" cy="278239"/>
          </a:xfrm>
          <a:prstGeom prst="rect">
            <a:avLst/>
          </a:prstGeom>
          <a:solidFill>
            <a:srgbClr val="EA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7CD19F-41C5-4EDE-B92A-8796B9007513}"/>
              </a:ext>
            </a:extLst>
          </p:cNvPr>
          <p:cNvSpPr txBox="1"/>
          <p:nvPr/>
        </p:nvSpPr>
        <p:spPr>
          <a:xfrm>
            <a:off x="5081040" y="5155483"/>
            <a:ext cx="1034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1.5-8x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42D444F-30D1-4E11-B7D9-6BC36882E135}"/>
              </a:ext>
            </a:extLst>
          </p:cNvPr>
          <p:cNvSpPr/>
          <p:nvPr/>
        </p:nvSpPr>
        <p:spPr>
          <a:xfrm>
            <a:off x="9320078" y="3135050"/>
            <a:ext cx="2375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i="1" dirty="0">
                <a:solidFill>
                  <a:srgbClr val="FF0000"/>
                </a:solidFill>
              </a:rPr>
              <a:t>NVM-&gt;Storage</a:t>
            </a:r>
            <a:endParaRPr lang="en" altLang="ko-Kore-KR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356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922CC311-4968-4899-BAA9-EC5A04FCED46}"/>
              </a:ext>
            </a:extLst>
          </p:cNvPr>
          <p:cNvSpPr/>
          <p:nvPr/>
        </p:nvSpPr>
        <p:spPr>
          <a:xfrm>
            <a:off x="1326382" y="4515149"/>
            <a:ext cx="1913792" cy="4565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565C04-B156-4B40-A8EB-82FAB8FF6C3D}"/>
              </a:ext>
            </a:extLst>
          </p:cNvPr>
          <p:cNvSpPr/>
          <p:nvPr/>
        </p:nvSpPr>
        <p:spPr>
          <a:xfrm>
            <a:off x="1326382" y="2627342"/>
            <a:ext cx="1913792" cy="4565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2. Motivation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5</a:t>
            </a:fld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1E2C1EA-EDFD-431C-8030-0E9D79C73B1E}"/>
              </a:ext>
            </a:extLst>
          </p:cNvPr>
          <p:cNvSpPr/>
          <p:nvPr/>
        </p:nvSpPr>
        <p:spPr>
          <a:xfrm>
            <a:off x="1498041" y="872459"/>
            <a:ext cx="15466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CPU</a:t>
            </a:r>
            <a:endParaRPr lang="en" altLang="ko-Kore-KR" sz="2000" b="1" i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6BA7265-8FD8-47CE-AE49-AFE0BF445CA1}"/>
              </a:ext>
            </a:extLst>
          </p:cNvPr>
          <p:cNvSpPr/>
          <p:nvPr/>
        </p:nvSpPr>
        <p:spPr>
          <a:xfrm>
            <a:off x="1166444" y="2697380"/>
            <a:ext cx="2209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Main Memory</a:t>
            </a:r>
            <a:endParaRPr lang="en" altLang="ko-Kore-KR" sz="2000" b="1" i="1" dirty="0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F91BF6D5-1EF5-41F0-AB0A-029C3F9CB0D4}"/>
              </a:ext>
            </a:extLst>
          </p:cNvPr>
          <p:cNvSpPr/>
          <p:nvPr/>
        </p:nvSpPr>
        <p:spPr>
          <a:xfrm>
            <a:off x="2034795" y="1356482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68BBAFA6-5337-4F20-B7AF-69E035B38C30}"/>
              </a:ext>
            </a:extLst>
          </p:cNvPr>
          <p:cNvSpPr/>
          <p:nvPr/>
        </p:nvSpPr>
        <p:spPr>
          <a:xfrm rot="10800000">
            <a:off x="2265691" y="1356482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6ACC0FE-2C80-410D-8EBF-665119C9856C}"/>
              </a:ext>
            </a:extLst>
          </p:cNvPr>
          <p:cNvSpPr/>
          <p:nvPr/>
        </p:nvSpPr>
        <p:spPr>
          <a:xfrm>
            <a:off x="2366382" y="1637784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sz="2000" dirty="0"/>
              <a:t>load</a:t>
            </a:r>
            <a:endParaRPr lang="en" altLang="ko-Kore-KR" sz="20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6823372-D9ED-4A7C-AD60-10D2914FB866}"/>
              </a:ext>
            </a:extLst>
          </p:cNvPr>
          <p:cNvSpPr/>
          <p:nvPr/>
        </p:nvSpPr>
        <p:spPr>
          <a:xfrm>
            <a:off x="1241390" y="1637784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/>
              <a:t>store</a:t>
            </a:r>
            <a:endParaRPr lang="en" altLang="ko-Kore-KR" sz="2000" i="1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93077B9-C695-40E7-B1D1-352A9BC717AD}"/>
              </a:ext>
            </a:extLst>
          </p:cNvPr>
          <p:cNvSpPr/>
          <p:nvPr/>
        </p:nvSpPr>
        <p:spPr>
          <a:xfrm>
            <a:off x="1166445" y="2441983"/>
            <a:ext cx="2209800" cy="271003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074303E-C3D7-4443-9E0B-28C7FF8D793D}"/>
              </a:ext>
            </a:extLst>
          </p:cNvPr>
          <p:cNvSpPr/>
          <p:nvPr/>
        </p:nvSpPr>
        <p:spPr>
          <a:xfrm>
            <a:off x="1212211" y="4512599"/>
            <a:ext cx="2209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Storage</a:t>
            </a:r>
            <a:endParaRPr lang="en" altLang="ko-Kore-KR" sz="2000" b="1" i="1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A38D4FEA-537C-4510-B19A-6F70D5300B9E}"/>
              </a:ext>
            </a:extLst>
          </p:cNvPr>
          <p:cNvSpPr/>
          <p:nvPr/>
        </p:nvSpPr>
        <p:spPr>
          <a:xfrm>
            <a:off x="2484071" y="3571412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/>
              <a:t>read</a:t>
            </a:r>
            <a:endParaRPr lang="en" altLang="ko-Kore-KR" sz="2000" i="1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3489E2-63CD-4376-B117-9B02636C9417}"/>
              </a:ext>
            </a:extLst>
          </p:cNvPr>
          <p:cNvSpPr/>
          <p:nvPr/>
        </p:nvSpPr>
        <p:spPr>
          <a:xfrm>
            <a:off x="1223148" y="3571412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/>
              <a:t>write</a:t>
            </a:r>
            <a:endParaRPr lang="en" altLang="ko-Kore-KR" sz="2000" i="1" dirty="0"/>
          </a:p>
        </p:txBody>
      </p:sp>
      <p:sp>
        <p:nvSpPr>
          <p:cNvPr id="52" name="화살표: 아래쪽 51">
            <a:extLst>
              <a:ext uri="{FF2B5EF4-FFF2-40B4-BE49-F238E27FC236}">
                <a16:creationId xmlns:a16="http://schemas.microsoft.com/office/drawing/2014/main" id="{5A642F00-CAC7-4A6F-B0F7-151138207366}"/>
              </a:ext>
            </a:extLst>
          </p:cNvPr>
          <p:cNvSpPr/>
          <p:nvPr/>
        </p:nvSpPr>
        <p:spPr>
          <a:xfrm>
            <a:off x="2102865" y="3259867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화살표: 아래쪽 52">
            <a:extLst>
              <a:ext uri="{FF2B5EF4-FFF2-40B4-BE49-F238E27FC236}">
                <a16:creationId xmlns:a16="http://schemas.microsoft.com/office/drawing/2014/main" id="{406EE939-9BFC-41E6-A450-02798D93119C}"/>
              </a:ext>
            </a:extLst>
          </p:cNvPr>
          <p:cNvSpPr/>
          <p:nvPr/>
        </p:nvSpPr>
        <p:spPr>
          <a:xfrm rot="10800000">
            <a:off x="2333761" y="3259867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8A344134-1A2B-4E97-AEF3-4CF320ED3FC5}"/>
              </a:ext>
            </a:extLst>
          </p:cNvPr>
          <p:cNvSpPr/>
          <p:nvPr/>
        </p:nvSpPr>
        <p:spPr>
          <a:xfrm>
            <a:off x="2799795" y="1993594"/>
            <a:ext cx="23753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i="1" dirty="0">
                <a:solidFill>
                  <a:srgbClr val="C00000"/>
                </a:solidFill>
              </a:rPr>
              <a:t>Two</a:t>
            </a:r>
            <a:r>
              <a:rPr lang="en-US" altLang="ko-KR" b="1" dirty="0">
                <a:solidFill>
                  <a:srgbClr val="C00000"/>
                </a:solidFill>
              </a:rPr>
              <a:t>-tier memory hierarchy</a:t>
            </a:r>
            <a:endParaRPr lang="en" altLang="ko-Kore-KR" b="1" i="1" dirty="0">
              <a:solidFill>
                <a:srgbClr val="C00000"/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828698D-22B8-475E-8221-1E3338647A0D}"/>
              </a:ext>
            </a:extLst>
          </p:cNvPr>
          <p:cNvSpPr/>
          <p:nvPr/>
        </p:nvSpPr>
        <p:spPr>
          <a:xfrm>
            <a:off x="-20592" y="2407657"/>
            <a:ext cx="15841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/>
              <a:t>Kernel</a:t>
            </a:r>
            <a:endParaRPr lang="en" altLang="ko-Kore-KR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C7086E6-386F-42BD-B398-D00CF7C81265}"/>
              </a:ext>
            </a:extLst>
          </p:cNvPr>
          <p:cNvSpPr/>
          <p:nvPr/>
        </p:nvSpPr>
        <p:spPr>
          <a:xfrm>
            <a:off x="685153" y="3316885"/>
            <a:ext cx="15593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i="1" dirty="0">
                <a:solidFill>
                  <a:srgbClr val="FF0000"/>
                </a:solidFill>
              </a:rPr>
              <a:t>Serialization</a:t>
            </a:r>
            <a:endParaRPr lang="en" altLang="ko-Kore-KR" b="1" i="1" dirty="0">
              <a:solidFill>
                <a:srgbClr val="FF0000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07BA01-FB31-45E5-B4D0-B4BFA361E973}"/>
              </a:ext>
            </a:extLst>
          </p:cNvPr>
          <p:cNvSpPr/>
          <p:nvPr/>
        </p:nvSpPr>
        <p:spPr>
          <a:xfrm>
            <a:off x="2489199" y="3827918"/>
            <a:ext cx="18234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i="1" dirty="0">
                <a:solidFill>
                  <a:srgbClr val="FF0000"/>
                </a:solidFill>
              </a:rPr>
              <a:t>Deserialization</a:t>
            </a:r>
            <a:endParaRPr lang="en" altLang="ko-Kore-KR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367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44">
            <a:extLst>
              <a:ext uri="{FF2B5EF4-FFF2-40B4-BE49-F238E27FC236}">
                <a16:creationId xmlns:a16="http://schemas.microsoft.com/office/drawing/2014/main" id="{1F96DD1A-E4EE-4E47-9A36-F03A75C5D6F1}"/>
              </a:ext>
            </a:extLst>
          </p:cNvPr>
          <p:cNvSpPr/>
          <p:nvPr/>
        </p:nvSpPr>
        <p:spPr>
          <a:xfrm>
            <a:off x="7253914" y="6009177"/>
            <a:ext cx="974507" cy="551033"/>
          </a:xfrm>
          <a:prstGeom prst="ellipse">
            <a:avLst/>
          </a:prstGeom>
          <a:solidFill>
            <a:schemeClr val="bg1"/>
          </a:solidFill>
          <a:ln w="825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2. Motivation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6</a:t>
            </a:fld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C6BA25C-9B5C-41C4-8A59-040093687B92}"/>
              </a:ext>
            </a:extLst>
          </p:cNvPr>
          <p:cNvSpPr/>
          <p:nvPr/>
        </p:nvSpPr>
        <p:spPr>
          <a:xfrm>
            <a:off x="951411" y="6080197"/>
            <a:ext cx="109114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Persistent data should be operated on </a:t>
            </a:r>
            <a:r>
              <a:rPr lang="en-US" altLang="ko-KR" sz="2000" b="1" i="1" dirty="0"/>
              <a:t>directly</a:t>
            </a:r>
            <a:r>
              <a:rPr lang="en-US" altLang="ko-KR" sz="2000" b="1" dirty="0"/>
              <a:t> and like </a:t>
            </a:r>
            <a:r>
              <a:rPr lang="en-US" altLang="ko-KR" sz="2000" b="1" i="1" dirty="0"/>
              <a:t>memory</a:t>
            </a:r>
            <a:endParaRPr lang="en" altLang="ko-Kore-KR" sz="2000" b="1" i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0D66507-62FF-4125-A447-7FBB072F6669}"/>
              </a:ext>
            </a:extLst>
          </p:cNvPr>
          <p:cNvSpPr txBox="1"/>
          <p:nvPr/>
        </p:nvSpPr>
        <p:spPr>
          <a:xfrm>
            <a:off x="1417132" y="6006379"/>
            <a:ext cx="997015" cy="473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b="1" i="1" dirty="0">
                <a:solidFill>
                  <a:srgbClr val="FFB11A"/>
                </a:solidFill>
              </a:rPr>
              <a:t>Why?</a:t>
            </a:r>
            <a:endParaRPr kumimoji="1" lang="ko-Kore-KR" altLang="en-US" sz="2400" b="1" i="1" dirty="0">
              <a:solidFill>
                <a:srgbClr val="FFB11A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1F3C881-A32F-42C0-8785-A37B20B8D9EF}"/>
              </a:ext>
            </a:extLst>
          </p:cNvPr>
          <p:cNvSpPr/>
          <p:nvPr/>
        </p:nvSpPr>
        <p:spPr>
          <a:xfrm>
            <a:off x="1326382" y="4515149"/>
            <a:ext cx="1913792" cy="4565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532AAF4-46B6-47F8-BFD9-387A23A72B8E}"/>
              </a:ext>
            </a:extLst>
          </p:cNvPr>
          <p:cNvSpPr/>
          <p:nvPr/>
        </p:nvSpPr>
        <p:spPr>
          <a:xfrm>
            <a:off x="1326382" y="2627342"/>
            <a:ext cx="1913792" cy="4565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343D08B-07E2-41BB-9CDB-7024A61D9BBD}"/>
              </a:ext>
            </a:extLst>
          </p:cNvPr>
          <p:cNvSpPr/>
          <p:nvPr/>
        </p:nvSpPr>
        <p:spPr>
          <a:xfrm>
            <a:off x="1498041" y="872459"/>
            <a:ext cx="15466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CPU</a:t>
            </a:r>
            <a:endParaRPr lang="en" altLang="ko-Kore-KR" sz="2000" b="1" i="1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4FA837B-CF6F-4FBE-B7DA-DB1B018349E1}"/>
              </a:ext>
            </a:extLst>
          </p:cNvPr>
          <p:cNvSpPr/>
          <p:nvPr/>
        </p:nvSpPr>
        <p:spPr>
          <a:xfrm>
            <a:off x="1166444" y="2697380"/>
            <a:ext cx="2209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Main Memory</a:t>
            </a:r>
            <a:endParaRPr lang="en" altLang="ko-Kore-KR" sz="2000" b="1" i="1" dirty="0"/>
          </a:p>
        </p:txBody>
      </p:sp>
      <p:sp>
        <p:nvSpPr>
          <p:cNvPr id="60" name="화살표: 아래쪽 59">
            <a:extLst>
              <a:ext uri="{FF2B5EF4-FFF2-40B4-BE49-F238E27FC236}">
                <a16:creationId xmlns:a16="http://schemas.microsoft.com/office/drawing/2014/main" id="{ABE71C09-8D25-4AE4-BE74-830066F39B41}"/>
              </a:ext>
            </a:extLst>
          </p:cNvPr>
          <p:cNvSpPr/>
          <p:nvPr/>
        </p:nvSpPr>
        <p:spPr>
          <a:xfrm>
            <a:off x="2034795" y="1356482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화살표: 아래쪽 64">
            <a:extLst>
              <a:ext uri="{FF2B5EF4-FFF2-40B4-BE49-F238E27FC236}">
                <a16:creationId xmlns:a16="http://schemas.microsoft.com/office/drawing/2014/main" id="{C47D1714-C7A7-4FC6-B0AE-1A4941F54FEF}"/>
              </a:ext>
            </a:extLst>
          </p:cNvPr>
          <p:cNvSpPr/>
          <p:nvPr/>
        </p:nvSpPr>
        <p:spPr>
          <a:xfrm rot="10800000">
            <a:off x="2265691" y="1356482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32768C06-9844-4D55-94C6-57135FE60C11}"/>
              </a:ext>
            </a:extLst>
          </p:cNvPr>
          <p:cNvSpPr/>
          <p:nvPr/>
        </p:nvSpPr>
        <p:spPr>
          <a:xfrm>
            <a:off x="2366382" y="1637784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sz="2000" dirty="0"/>
              <a:t>load</a:t>
            </a:r>
            <a:endParaRPr lang="en" altLang="ko-Kore-KR" sz="20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5C3F232-B737-4EDA-8A6D-EA7EB025989B}"/>
              </a:ext>
            </a:extLst>
          </p:cNvPr>
          <p:cNvSpPr/>
          <p:nvPr/>
        </p:nvSpPr>
        <p:spPr>
          <a:xfrm>
            <a:off x="1241390" y="1637784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/>
              <a:t>store</a:t>
            </a:r>
            <a:endParaRPr lang="en" altLang="ko-Kore-KR" sz="2000" i="1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3570A90-46C3-4639-93F1-CB96345A57CD}"/>
              </a:ext>
            </a:extLst>
          </p:cNvPr>
          <p:cNvSpPr/>
          <p:nvPr/>
        </p:nvSpPr>
        <p:spPr>
          <a:xfrm>
            <a:off x="1166445" y="2441983"/>
            <a:ext cx="2209800" cy="271003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DED37D25-26EB-47C3-9B41-650EE4F52FD4}"/>
              </a:ext>
            </a:extLst>
          </p:cNvPr>
          <p:cNvSpPr/>
          <p:nvPr/>
        </p:nvSpPr>
        <p:spPr>
          <a:xfrm>
            <a:off x="1212211" y="4512599"/>
            <a:ext cx="2209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Storage</a:t>
            </a:r>
            <a:endParaRPr lang="en" altLang="ko-Kore-KR" sz="2000" b="1" i="1" dirty="0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CE7EED00-671D-4622-82D2-53F2B764E599}"/>
              </a:ext>
            </a:extLst>
          </p:cNvPr>
          <p:cNvSpPr/>
          <p:nvPr/>
        </p:nvSpPr>
        <p:spPr>
          <a:xfrm>
            <a:off x="2484071" y="3571412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/>
              <a:t>read</a:t>
            </a:r>
            <a:endParaRPr lang="en" altLang="ko-Kore-KR" sz="2000" i="1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1551B0E-F7E8-4738-A219-49081265CA85}"/>
              </a:ext>
            </a:extLst>
          </p:cNvPr>
          <p:cNvSpPr/>
          <p:nvPr/>
        </p:nvSpPr>
        <p:spPr>
          <a:xfrm>
            <a:off x="1223148" y="3571412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/>
              <a:t>write</a:t>
            </a:r>
            <a:endParaRPr lang="en" altLang="ko-Kore-KR" sz="2000" i="1" dirty="0"/>
          </a:p>
        </p:txBody>
      </p:sp>
      <p:sp>
        <p:nvSpPr>
          <p:cNvPr id="75" name="화살표: 아래쪽 74">
            <a:extLst>
              <a:ext uri="{FF2B5EF4-FFF2-40B4-BE49-F238E27FC236}">
                <a16:creationId xmlns:a16="http://schemas.microsoft.com/office/drawing/2014/main" id="{EB7A1082-6E33-4D43-BC9B-23074EC0C7EC}"/>
              </a:ext>
            </a:extLst>
          </p:cNvPr>
          <p:cNvSpPr/>
          <p:nvPr/>
        </p:nvSpPr>
        <p:spPr>
          <a:xfrm>
            <a:off x="2102865" y="3259867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화살표: 아래쪽 75">
            <a:extLst>
              <a:ext uri="{FF2B5EF4-FFF2-40B4-BE49-F238E27FC236}">
                <a16:creationId xmlns:a16="http://schemas.microsoft.com/office/drawing/2014/main" id="{17126EE7-5C50-4BB5-8B01-556E437506E8}"/>
              </a:ext>
            </a:extLst>
          </p:cNvPr>
          <p:cNvSpPr/>
          <p:nvPr/>
        </p:nvSpPr>
        <p:spPr>
          <a:xfrm rot="10800000">
            <a:off x="2333761" y="3259867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화살표: 줄무늬가 있는 오른쪽 76">
            <a:extLst>
              <a:ext uri="{FF2B5EF4-FFF2-40B4-BE49-F238E27FC236}">
                <a16:creationId xmlns:a16="http://schemas.microsoft.com/office/drawing/2014/main" id="{4B908AC1-C294-408E-BE46-DB8FBCEAFF4C}"/>
              </a:ext>
            </a:extLst>
          </p:cNvPr>
          <p:cNvSpPr/>
          <p:nvPr/>
        </p:nvSpPr>
        <p:spPr>
          <a:xfrm>
            <a:off x="4066921" y="3098923"/>
            <a:ext cx="1579594" cy="1221850"/>
          </a:xfrm>
          <a:prstGeom prst="striped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73886DBD-9D15-44EF-8175-FBA3F57E49FB}"/>
              </a:ext>
            </a:extLst>
          </p:cNvPr>
          <p:cNvSpPr/>
          <p:nvPr/>
        </p:nvSpPr>
        <p:spPr>
          <a:xfrm>
            <a:off x="2799795" y="1993594"/>
            <a:ext cx="23753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i="1" dirty="0">
                <a:solidFill>
                  <a:srgbClr val="C00000"/>
                </a:solidFill>
              </a:rPr>
              <a:t>Two</a:t>
            </a:r>
            <a:r>
              <a:rPr lang="en-US" altLang="ko-KR" b="1" dirty="0">
                <a:solidFill>
                  <a:srgbClr val="C00000"/>
                </a:solidFill>
              </a:rPr>
              <a:t>-tier memory hierarchy</a:t>
            </a:r>
            <a:endParaRPr lang="en" altLang="ko-Kore-KR" b="1" i="1" dirty="0">
              <a:solidFill>
                <a:srgbClr val="C00000"/>
              </a:solidFill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A1432732-48ED-4734-B6BB-A3287836217B}"/>
              </a:ext>
            </a:extLst>
          </p:cNvPr>
          <p:cNvSpPr/>
          <p:nvPr/>
        </p:nvSpPr>
        <p:spPr>
          <a:xfrm>
            <a:off x="685153" y="3316885"/>
            <a:ext cx="15593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i="1" dirty="0">
                <a:solidFill>
                  <a:srgbClr val="FF0000"/>
                </a:solidFill>
              </a:rPr>
              <a:t>Serialization</a:t>
            </a:r>
            <a:endParaRPr lang="en" altLang="ko-Kore-KR" b="1" i="1" dirty="0">
              <a:solidFill>
                <a:srgbClr val="FF0000"/>
              </a:solidFill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C68E3CB6-F16F-4BC4-B6B6-61266436C009}"/>
              </a:ext>
            </a:extLst>
          </p:cNvPr>
          <p:cNvSpPr/>
          <p:nvPr/>
        </p:nvSpPr>
        <p:spPr>
          <a:xfrm>
            <a:off x="2489199" y="3827918"/>
            <a:ext cx="18234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b="1" i="1" dirty="0">
                <a:solidFill>
                  <a:srgbClr val="FF0000"/>
                </a:solidFill>
              </a:rPr>
              <a:t>Deserialization</a:t>
            </a:r>
            <a:endParaRPr lang="en" altLang="ko-Kore-KR" b="1" i="1" dirty="0">
              <a:solidFill>
                <a:srgbClr val="FF0000"/>
              </a:solidFill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01AF9694-D7C9-40F1-9B45-FDA4E92F2FC1}"/>
              </a:ext>
            </a:extLst>
          </p:cNvPr>
          <p:cNvSpPr/>
          <p:nvPr/>
        </p:nvSpPr>
        <p:spPr>
          <a:xfrm>
            <a:off x="-20592" y="2407657"/>
            <a:ext cx="15841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/>
              <a:t>Kernel</a:t>
            </a:r>
            <a:endParaRPr lang="en" altLang="ko-Kore-KR" b="1" dirty="0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C3FC7F64-BE24-4E13-91CF-7808E87FB759}"/>
              </a:ext>
            </a:extLst>
          </p:cNvPr>
          <p:cNvSpPr/>
          <p:nvPr/>
        </p:nvSpPr>
        <p:spPr>
          <a:xfrm>
            <a:off x="9475053" y="3522712"/>
            <a:ext cx="1913792" cy="4565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2BAD3C8C-E3AE-4C92-8A5F-A30C9BE6AC0D}"/>
              </a:ext>
            </a:extLst>
          </p:cNvPr>
          <p:cNvSpPr/>
          <p:nvPr/>
        </p:nvSpPr>
        <p:spPr>
          <a:xfrm>
            <a:off x="6199914" y="3522712"/>
            <a:ext cx="1913792" cy="4565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E127894B-57B7-48E4-B192-CA57E724B515}"/>
              </a:ext>
            </a:extLst>
          </p:cNvPr>
          <p:cNvSpPr/>
          <p:nvPr/>
        </p:nvSpPr>
        <p:spPr>
          <a:xfrm>
            <a:off x="8035658" y="1704949"/>
            <a:ext cx="15466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CPU</a:t>
            </a:r>
            <a:endParaRPr lang="en" altLang="ko-Kore-KR" sz="2000" b="1" i="1" dirty="0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DD6B1771-CE42-45C9-9615-53CCC233DB9C}"/>
              </a:ext>
            </a:extLst>
          </p:cNvPr>
          <p:cNvSpPr/>
          <p:nvPr/>
        </p:nvSpPr>
        <p:spPr>
          <a:xfrm>
            <a:off x="6039976" y="3556508"/>
            <a:ext cx="2209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Main Memory</a:t>
            </a:r>
            <a:endParaRPr lang="en" altLang="ko-Kore-KR" sz="2000" b="1" i="1" dirty="0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8BDC0B56-41DF-4DD4-ACCF-6FE142C0B5F9}"/>
              </a:ext>
            </a:extLst>
          </p:cNvPr>
          <p:cNvSpPr/>
          <p:nvPr/>
        </p:nvSpPr>
        <p:spPr>
          <a:xfrm>
            <a:off x="9611124" y="3544834"/>
            <a:ext cx="15191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NVM</a:t>
            </a:r>
            <a:endParaRPr lang="en" altLang="ko-Kore-KR" sz="2000" b="1" i="1" dirty="0"/>
          </a:p>
        </p:txBody>
      </p:sp>
      <p:sp>
        <p:nvSpPr>
          <p:cNvPr id="88" name="화살표: 왼쪽/오른쪽 87">
            <a:extLst>
              <a:ext uri="{FF2B5EF4-FFF2-40B4-BE49-F238E27FC236}">
                <a16:creationId xmlns:a16="http://schemas.microsoft.com/office/drawing/2014/main" id="{AF8D978E-4828-4817-B0CB-67F83B8A1E9E}"/>
              </a:ext>
            </a:extLst>
          </p:cNvPr>
          <p:cNvSpPr/>
          <p:nvPr/>
        </p:nvSpPr>
        <p:spPr>
          <a:xfrm>
            <a:off x="8163324" y="3702035"/>
            <a:ext cx="1242015" cy="11732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886EE8F3-177B-4F16-9A68-783AEDCBDE18}"/>
              </a:ext>
            </a:extLst>
          </p:cNvPr>
          <p:cNvSpPr/>
          <p:nvPr/>
        </p:nvSpPr>
        <p:spPr>
          <a:xfrm>
            <a:off x="6039976" y="3367145"/>
            <a:ext cx="5606145" cy="79083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C1EC6FF2-285F-45C0-9D6E-C6C72BE5F848}"/>
              </a:ext>
            </a:extLst>
          </p:cNvPr>
          <p:cNvSpPr/>
          <p:nvPr/>
        </p:nvSpPr>
        <p:spPr>
          <a:xfrm>
            <a:off x="9405339" y="2947553"/>
            <a:ext cx="26657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i="1" dirty="0">
                <a:solidFill>
                  <a:srgbClr val="C00000"/>
                </a:solidFill>
              </a:rPr>
              <a:t>Single</a:t>
            </a:r>
            <a:r>
              <a:rPr lang="en-US" altLang="ko-KR" b="1" dirty="0">
                <a:solidFill>
                  <a:srgbClr val="C00000"/>
                </a:solidFill>
              </a:rPr>
              <a:t> level Interface</a:t>
            </a:r>
            <a:endParaRPr lang="en" altLang="ko-Kore-KR" b="1" i="1" dirty="0">
              <a:solidFill>
                <a:srgbClr val="C00000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BE8BE2B-CE02-48B9-A24C-ED10DF62A1D3}"/>
              </a:ext>
            </a:extLst>
          </p:cNvPr>
          <p:cNvSpPr/>
          <p:nvPr/>
        </p:nvSpPr>
        <p:spPr>
          <a:xfrm>
            <a:off x="7459170" y="4376690"/>
            <a:ext cx="37634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 dirty="0">
                <a:solidFill>
                  <a:srgbClr val="C00000"/>
                </a:solidFill>
              </a:rPr>
              <a:t>Byte-addressable</a:t>
            </a:r>
          </a:p>
        </p:txBody>
      </p:sp>
      <p:sp>
        <p:nvSpPr>
          <p:cNvPr id="97" name="화살표: 아래쪽 96">
            <a:extLst>
              <a:ext uri="{FF2B5EF4-FFF2-40B4-BE49-F238E27FC236}">
                <a16:creationId xmlns:a16="http://schemas.microsoft.com/office/drawing/2014/main" id="{F09997CC-0E84-4995-9740-153F234A3D0E}"/>
              </a:ext>
            </a:extLst>
          </p:cNvPr>
          <p:cNvSpPr/>
          <p:nvPr/>
        </p:nvSpPr>
        <p:spPr>
          <a:xfrm rot="3073807">
            <a:off x="7564623" y="2078435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화살표: 아래쪽 97">
            <a:extLst>
              <a:ext uri="{FF2B5EF4-FFF2-40B4-BE49-F238E27FC236}">
                <a16:creationId xmlns:a16="http://schemas.microsoft.com/office/drawing/2014/main" id="{C003FFA1-9ABE-4573-B70A-067BF710C8BB}"/>
              </a:ext>
            </a:extLst>
          </p:cNvPr>
          <p:cNvSpPr/>
          <p:nvPr/>
        </p:nvSpPr>
        <p:spPr>
          <a:xfrm rot="13873807">
            <a:off x="7795519" y="2078435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E56F84CF-9D9D-40C2-B65B-FC94494A78FD}"/>
              </a:ext>
            </a:extLst>
          </p:cNvPr>
          <p:cNvSpPr/>
          <p:nvPr/>
        </p:nvSpPr>
        <p:spPr>
          <a:xfrm>
            <a:off x="7749290" y="2473988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sz="2000" dirty="0"/>
              <a:t>load</a:t>
            </a:r>
            <a:endParaRPr lang="en" altLang="ko-Kore-KR" sz="2000" dirty="0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7870322-0CA0-484C-8B3B-FDC4FECDA2B2}"/>
              </a:ext>
            </a:extLst>
          </p:cNvPr>
          <p:cNvSpPr/>
          <p:nvPr/>
        </p:nvSpPr>
        <p:spPr>
          <a:xfrm>
            <a:off x="6868346" y="2143638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/>
              <a:t>store</a:t>
            </a:r>
            <a:endParaRPr lang="en" altLang="ko-Kore-KR" sz="2000" i="1" dirty="0"/>
          </a:p>
        </p:txBody>
      </p:sp>
      <p:sp>
        <p:nvSpPr>
          <p:cNvPr id="101" name="화살표: 아래쪽 100">
            <a:extLst>
              <a:ext uri="{FF2B5EF4-FFF2-40B4-BE49-F238E27FC236}">
                <a16:creationId xmlns:a16="http://schemas.microsoft.com/office/drawing/2014/main" id="{77BF9BB6-FAFE-4D1E-B6C9-D34627C24337}"/>
              </a:ext>
            </a:extLst>
          </p:cNvPr>
          <p:cNvSpPr/>
          <p:nvPr/>
        </p:nvSpPr>
        <p:spPr>
          <a:xfrm rot="18798150">
            <a:off x="9680719" y="2093069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화살표: 아래쪽 101">
            <a:extLst>
              <a:ext uri="{FF2B5EF4-FFF2-40B4-BE49-F238E27FC236}">
                <a16:creationId xmlns:a16="http://schemas.microsoft.com/office/drawing/2014/main" id="{6B677EA8-BC85-419F-AF15-A075A897DC16}"/>
              </a:ext>
            </a:extLst>
          </p:cNvPr>
          <p:cNvSpPr/>
          <p:nvPr/>
        </p:nvSpPr>
        <p:spPr>
          <a:xfrm rot="7998150">
            <a:off x="9911615" y="2093069"/>
            <a:ext cx="160773" cy="9400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51E3127B-E200-4CF6-AF2B-3A3D89C0D338}"/>
              </a:ext>
            </a:extLst>
          </p:cNvPr>
          <p:cNvSpPr/>
          <p:nvPr/>
        </p:nvSpPr>
        <p:spPr>
          <a:xfrm>
            <a:off x="9836841" y="2105059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sz="2000" dirty="0"/>
              <a:t>load</a:t>
            </a:r>
            <a:endParaRPr lang="en" altLang="ko-Kore-KR" sz="2000" dirty="0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DFBE7432-E99E-4F67-8BF9-9DB57FBD8F39}"/>
              </a:ext>
            </a:extLst>
          </p:cNvPr>
          <p:cNvSpPr/>
          <p:nvPr/>
        </p:nvSpPr>
        <p:spPr>
          <a:xfrm>
            <a:off x="9033539" y="2499588"/>
            <a:ext cx="873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/>
              <a:t>store</a:t>
            </a:r>
            <a:endParaRPr lang="en" altLang="ko-Kore-KR" sz="2000" i="1" dirty="0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5C4184E7-4186-4144-96C8-7B0B0AA07E10}"/>
              </a:ext>
            </a:extLst>
          </p:cNvPr>
          <p:cNvSpPr/>
          <p:nvPr/>
        </p:nvSpPr>
        <p:spPr>
          <a:xfrm>
            <a:off x="747505" y="5322584"/>
            <a:ext cx="26287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 dirty="0">
                <a:solidFill>
                  <a:srgbClr val="C00000"/>
                </a:solidFill>
              </a:rPr>
              <a:t>Block-addressable</a:t>
            </a: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F73958C8-3A53-4236-ABAF-4CA1DCC10F27}"/>
              </a:ext>
            </a:extLst>
          </p:cNvPr>
          <p:cNvSpPr/>
          <p:nvPr/>
        </p:nvSpPr>
        <p:spPr>
          <a:xfrm>
            <a:off x="5675143" y="3003804"/>
            <a:ext cx="15841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/>
              <a:t>Kernel</a:t>
            </a:r>
            <a:endParaRPr lang="en" altLang="ko-Kore-KR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0" name="잉크 19">
                <a:extLst>
                  <a:ext uri="{FF2B5EF4-FFF2-40B4-BE49-F238E27FC236}">
                    <a16:creationId xmlns:a16="http://schemas.microsoft.com/office/drawing/2014/main" id="{08D44624-4682-4CF5-91C8-8E0C35C13FD0}"/>
                  </a:ext>
                </a:extLst>
              </p14:cNvPr>
              <p14:cNvContentPartPr/>
              <p14:nvPr/>
            </p14:nvContentPartPr>
            <p14:xfrm>
              <a:off x="8710820" y="3847560"/>
              <a:ext cx="115560" cy="550800"/>
            </p14:xfrm>
          </p:contentPart>
        </mc:Choice>
        <mc:Fallback xmlns="">
          <p:pic>
            <p:nvPicPr>
              <p:cNvPr id="20" name="잉크 19">
                <a:extLst>
                  <a:ext uri="{FF2B5EF4-FFF2-40B4-BE49-F238E27FC236}">
                    <a16:creationId xmlns:a16="http://schemas.microsoft.com/office/drawing/2014/main" id="{08D44624-4682-4CF5-91C8-8E0C35C13FD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01820" y="3838560"/>
                <a:ext cx="133200" cy="56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3" name="잉크 22">
                <a:extLst>
                  <a:ext uri="{FF2B5EF4-FFF2-40B4-BE49-F238E27FC236}">
                    <a16:creationId xmlns:a16="http://schemas.microsoft.com/office/drawing/2014/main" id="{452F3E72-1C46-4593-BE88-926CB6B346E3}"/>
                  </a:ext>
                </a:extLst>
              </p14:cNvPr>
              <p14:cNvContentPartPr/>
              <p14:nvPr/>
            </p14:nvContentPartPr>
            <p14:xfrm>
              <a:off x="2208140" y="4837920"/>
              <a:ext cx="128880" cy="522360"/>
            </p14:xfrm>
          </p:contentPart>
        </mc:Choice>
        <mc:Fallback xmlns="">
          <p:pic>
            <p:nvPicPr>
              <p:cNvPr id="23" name="잉크 22">
                <a:extLst>
                  <a:ext uri="{FF2B5EF4-FFF2-40B4-BE49-F238E27FC236}">
                    <a16:creationId xmlns:a16="http://schemas.microsoft.com/office/drawing/2014/main" id="{452F3E72-1C46-4593-BE88-926CB6B346E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99500" y="4829280"/>
                <a:ext cx="146520" cy="54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0651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6" y="105962"/>
            <a:ext cx="8876963" cy="365125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3. </a:t>
            </a:r>
            <a:r>
              <a:rPr kumimoji="1" lang="en-US" altLang="ko-KR" dirty="0" err="1"/>
              <a:t>Twizzler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697DA5-B5B0-064C-91E2-FF17911A4665}"/>
              </a:ext>
            </a:extLst>
          </p:cNvPr>
          <p:cNvSpPr/>
          <p:nvPr/>
        </p:nvSpPr>
        <p:spPr>
          <a:xfrm>
            <a:off x="1139273" y="2258423"/>
            <a:ext cx="11274392" cy="2802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000" b="1" dirty="0"/>
              <a:t>OS must evolve to support future trends in memory hierarchy organization.</a:t>
            </a:r>
            <a:endParaRPr lang="en" altLang="ko-Kore-KR" sz="2000" b="1" dirty="0"/>
          </a:p>
          <a:p>
            <a:pPr>
              <a:lnSpc>
                <a:spcPct val="150000"/>
              </a:lnSpc>
            </a:pPr>
            <a:r>
              <a:rPr lang="en" altLang="ko-Kore-KR" sz="2000" dirty="0"/>
              <a:t>	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000" b="1" dirty="0" err="1"/>
              <a:t>Twizzler</a:t>
            </a:r>
            <a:r>
              <a:rPr lang="en-US" altLang="ko-Kore-KR" sz="2000" b="1" dirty="0"/>
              <a:t> is an OS designed around NVM </a:t>
            </a:r>
            <a:r>
              <a:rPr lang="en-US" altLang="ko-KR" sz="2000" b="1" dirty="0"/>
              <a:t>for direct access to memory</a:t>
            </a:r>
            <a:r>
              <a:rPr lang="en-US" altLang="ko-Kore-KR" sz="2000" b="1" dirty="0"/>
              <a:t>.</a:t>
            </a:r>
            <a:endParaRPr lang="en" altLang="ko-Kore-KR" sz="2000" b="1" dirty="0"/>
          </a:p>
          <a:p>
            <a:pPr>
              <a:lnSpc>
                <a:spcPct val="150000"/>
              </a:lnSpc>
            </a:pPr>
            <a:r>
              <a:rPr lang="en" altLang="ko-Kore-KR" sz="2000" dirty="0"/>
              <a:t>		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/>
              <a:t>Low overhead by removing the kernel from persistent data access path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D41808-3E78-4EAE-9DDB-0CB41AF19284}"/>
              </a:ext>
            </a:extLst>
          </p:cNvPr>
          <p:cNvSpPr/>
          <p:nvPr/>
        </p:nvSpPr>
        <p:spPr>
          <a:xfrm>
            <a:off x="887392" y="1874404"/>
            <a:ext cx="10417215" cy="3186838"/>
          </a:xfrm>
          <a:prstGeom prst="rect">
            <a:avLst/>
          </a:prstGeom>
          <a:noFill/>
          <a:ln w="666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B5A111-0D10-4D44-87DE-632118F35852}"/>
              </a:ext>
            </a:extLst>
          </p:cNvPr>
          <p:cNvSpPr txBox="1"/>
          <p:nvPr/>
        </p:nvSpPr>
        <p:spPr>
          <a:xfrm>
            <a:off x="4543677" y="1159175"/>
            <a:ext cx="2813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u="sng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Requirements</a:t>
            </a:r>
            <a:endParaRPr lang="ko-KR" altLang="en-US" sz="2800" b="1" u="sng" dirty="0">
              <a:solidFill>
                <a:srgbClr val="C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946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3. </a:t>
            </a:r>
            <a:r>
              <a:rPr kumimoji="1" lang="en-US" altLang="ko-KR" dirty="0" err="1"/>
              <a:t>Twizzler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8</a:t>
            </a:fld>
            <a:endParaRPr kumimoji="1"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12C8AAE-69A4-4FC7-8E0C-3CFA449EA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865" y="3242664"/>
            <a:ext cx="7099686" cy="315277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4EA7BEB-BBF5-4834-8C6C-CA4F83ADB162}"/>
              </a:ext>
            </a:extLst>
          </p:cNvPr>
          <p:cNvSpPr/>
          <p:nvPr/>
        </p:nvSpPr>
        <p:spPr>
          <a:xfrm>
            <a:off x="402771" y="674170"/>
            <a:ext cx="6101937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Library OS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400" dirty="0"/>
              <a:t>Design</a:t>
            </a:r>
          </a:p>
          <a:p>
            <a:pPr marL="1371600" lvl="2" indent="-457200">
              <a:buFont typeface="Wingdings" panose="05000000000000000000" pitchFamily="2" charset="2"/>
              <a:buChar char="§"/>
            </a:pPr>
            <a:r>
              <a:rPr lang="en-US" altLang="ko-KR" sz="2200" dirty="0"/>
              <a:t>Object Management</a:t>
            </a:r>
          </a:p>
          <a:p>
            <a:pPr marL="1371600" lvl="2" indent="-457200">
              <a:buFont typeface="Wingdings" panose="05000000000000000000" pitchFamily="2" charset="2"/>
              <a:buChar char="§"/>
            </a:pPr>
            <a:r>
              <a:rPr lang="en-US" altLang="ko-KR" sz="2200" dirty="0"/>
              <a:t>Address space Management</a:t>
            </a:r>
          </a:p>
          <a:p>
            <a:pPr marL="1371600" lvl="2" indent="-457200">
              <a:buFont typeface="Wingdings" panose="05000000000000000000" pitchFamily="2" charset="2"/>
              <a:buChar char="§"/>
            </a:pPr>
            <a:r>
              <a:rPr lang="en-US" altLang="ko-KR" sz="2200" dirty="0"/>
              <a:t>Persistent Pointers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400" dirty="0"/>
              <a:t>Open-Source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67C1A1D-42FB-4B69-B03D-AE657EA4F6DC}"/>
              </a:ext>
            </a:extLst>
          </p:cNvPr>
          <p:cNvSpPr/>
          <p:nvPr/>
        </p:nvSpPr>
        <p:spPr>
          <a:xfrm>
            <a:off x="3887431" y="4246880"/>
            <a:ext cx="6167120" cy="655319"/>
          </a:xfrm>
          <a:prstGeom prst="round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97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BB3E334-11C8-4BED-8D5B-9C0732F7E521}"/>
              </a:ext>
            </a:extLst>
          </p:cNvPr>
          <p:cNvCxnSpPr>
            <a:cxnSpLocks/>
          </p:cNvCxnSpPr>
          <p:nvPr/>
        </p:nvCxnSpPr>
        <p:spPr>
          <a:xfrm>
            <a:off x="4360735" y="3418129"/>
            <a:ext cx="0" cy="2884589"/>
          </a:xfrm>
          <a:prstGeom prst="line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DB3728C-C3F8-450B-83C4-4B2C2FBD62CD}"/>
              </a:ext>
            </a:extLst>
          </p:cNvPr>
          <p:cNvSpPr/>
          <p:nvPr/>
        </p:nvSpPr>
        <p:spPr>
          <a:xfrm>
            <a:off x="3755039" y="4556771"/>
            <a:ext cx="1306953" cy="2458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4">
            <a:extLst>
              <a:ext uri="{FF2B5EF4-FFF2-40B4-BE49-F238E27FC236}">
                <a16:creationId xmlns:a16="http://schemas.microsoft.com/office/drawing/2014/main" id="{8B6F35FB-CC88-F841-B24E-1DA42009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ko-KR" dirty="0"/>
              <a:t>3. </a:t>
            </a:r>
            <a:r>
              <a:rPr kumimoji="1" lang="en-US" altLang="ko-KR" dirty="0" err="1"/>
              <a:t>Twizzler</a:t>
            </a:r>
            <a:endParaRPr kumimoji="1" lang="ko-KR" altLang="en-US" dirty="0"/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B762ADDB-2946-8140-B384-A574364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E9C-B188-D646-AA46-64DB2324B3BF}" type="slidenum">
              <a:rPr kumimoji="1" lang="ko-KR" altLang="en-US" smtClean="0"/>
              <a:pPr/>
              <a:t>9</a:t>
            </a:fld>
            <a:endParaRPr kumimoji="1" lang="ko-KR" altLang="en-US"/>
          </a:p>
        </p:txBody>
      </p:sp>
      <p:pic>
        <p:nvPicPr>
          <p:cNvPr id="1026" name="Picture 2" descr="트리 구조 - 위키백과, 우리 모두의 백과사전">
            <a:extLst>
              <a:ext uri="{FF2B5EF4-FFF2-40B4-BE49-F238E27FC236}">
                <a16:creationId xmlns:a16="http://schemas.microsoft.com/office/drawing/2014/main" id="{A0DB876B-7DFF-4ADF-8D94-0503C16C8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764" y="3934869"/>
            <a:ext cx="2022406" cy="1688709"/>
          </a:xfrm>
          <a:prstGeom prst="rect">
            <a:avLst/>
          </a:prstGeom>
          <a:noFill/>
          <a:ln>
            <a:solidFill>
              <a:schemeClr val="dk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D463372-1F5D-45FF-941C-791304DB9701}"/>
              </a:ext>
            </a:extLst>
          </p:cNvPr>
          <p:cNvSpPr/>
          <p:nvPr/>
        </p:nvSpPr>
        <p:spPr>
          <a:xfrm>
            <a:off x="402771" y="674170"/>
            <a:ext cx="11386457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083486"/>
                </a:solidFill>
              </a:rPr>
              <a:t>Object Management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ore-KR" sz="2400" dirty="0" err="1"/>
              <a:t>Twizzler</a:t>
            </a:r>
            <a:r>
              <a:rPr lang="en-US" altLang="ko-Kore-KR" sz="2400" dirty="0"/>
              <a:t> organizes data into </a:t>
            </a:r>
            <a:r>
              <a:rPr lang="en-US" altLang="ko-Kore-KR" sz="2400" i="1" dirty="0"/>
              <a:t>objects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400" dirty="0" err="1"/>
              <a:t>Twizzler</a:t>
            </a:r>
            <a:r>
              <a:rPr lang="en-US" altLang="ko-KR" sz="2400" dirty="0"/>
              <a:t> uses objects as the unit of access control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altLang="ko-KR" sz="2400" dirty="0"/>
              <a:t>Read/Write/Execute Permissions (MMU)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400" dirty="0"/>
              <a:t>An object is flexible in its contents (ex. A single node, the entire tree)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sz="2400" dirty="0"/>
              <a:t>Objects are created/deleted by the </a:t>
            </a:r>
            <a:r>
              <a:rPr lang="en-US" altLang="ko-KR" sz="2400" i="1" dirty="0"/>
              <a:t>create/delete</a:t>
            </a:r>
            <a:r>
              <a:rPr lang="en-US" altLang="ko-KR" sz="2400" dirty="0"/>
              <a:t> system call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E28F9F24-433C-47BC-BD9F-8C33700340A8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3731349" y="4850577"/>
            <a:ext cx="133064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DF6E5BA-9696-4831-B4D6-6B3DC11AD347}"/>
              </a:ext>
            </a:extLst>
          </p:cNvPr>
          <p:cNvGrpSpPr/>
          <p:nvPr/>
        </p:nvGrpSpPr>
        <p:grpSpPr>
          <a:xfrm>
            <a:off x="5061993" y="4619764"/>
            <a:ext cx="1308479" cy="461625"/>
            <a:chOff x="4509219" y="4031435"/>
            <a:chExt cx="1308479" cy="461625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F284D04-E6ED-4FE9-93AD-1561E3D428B7}"/>
                </a:ext>
              </a:extLst>
            </p:cNvPr>
            <p:cNvSpPr/>
            <p:nvPr/>
          </p:nvSpPr>
          <p:spPr>
            <a:xfrm>
              <a:off x="4509219" y="4031435"/>
              <a:ext cx="1308479" cy="461625"/>
            </a:xfrm>
            <a:prstGeom prst="rect">
              <a:avLst/>
            </a:prstGeom>
            <a:solidFill>
              <a:srgbClr val="F4CCCC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6617AA3-79A7-4F49-9430-12C5F9EFE56A}"/>
                </a:ext>
              </a:extLst>
            </p:cNvPr>
            <p:cNvSpPr txBox="1"/>
            <p:nvPr/>
          </p:nvSpPr>
          <p:spPr>
            <a:xfrm>
              <a:off x="4712571" y="4073980"/>
              <a:ext cx="95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Object</a:t>
              </a:r>
              <a:endParaRPr lang="ko-KR" altLang="en-US" b="1" dirty="0"/>
            </a:p>
          </p:txBody>
        </p:sp>
      </p:grp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D404CF06-263E-4E59-BEFF-9EFDDB713D84}"/>
              </a:ext>
            </a:extLst>
          </p:cNvPr>
          <p:cNvCxnSpPr>
            <a:cxnSpLocks/>
            <a:stCxn id="3" idx="3"/>
            <a:endCxn id="32" idx="0"/>
          </p:cNvCxnSpPr>
          <p:nvPr/>
        </p:nvCxnSpPr>
        <p:spPr>
          <a:xfrm flipV="1">
            <a:off x="6370472" y="4273016"/>
            <a:ext cx="1710520" cy="577561"/>
          </a:xfrm>
          <a:prstGeom prst="curvedConnector4">
            <a:avLst>
              <a:gd name="adj1" fmla="val 40280"/>
              <a:gd name="adj2" fmla="val 13958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763AF77-732F-4B0C-AED8-6B32D10EEB4D}"/>
              </a:ext>
            </a:extLst>
          </p:cNvPr>
          <p:cNvSpPr/>
          <p:nvPr/>
        </p:nvSpPr>
        <p:spPr>
          <a:xfrm>
            <a:off x="3690948" y="4473329"/>
            <a:ext cx="15841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i="1" dirty="0"/>
              <a:t>create</a:t>
            </a:r>
            <a:endParaRPr lang="en" altLang="ko-Kore-KR" sz="2000" b="1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9ECAD8-F60E-4600-9A39-CB428329AA35}"/>
              </a:ext>
            </a:extLst>
          </p:cNvPr>
          <p:cNvSpPr txBox="1"/>
          <p:nvPr/>
        </p:nvSpPr>
        <p:spPr>
          <a:xfrm>
            <a:off x="2038118" y="5792528"/>
            <a:ext cx="1727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Object ID</a:t>
            </a:r>
          </a:p>
          <a:p>
            <a:pPr algn="ctr"/>
            <a:r>
              <a:rPr lang="en-US" altLang="ko-KR" sz="1400" b="1" dirty="0"/>
              <a:t>(128 bit)</a:t>
            </a:r>
            <a:endParaRPr lang="ko-KR" altLang="en-US" sz="1400" b="1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7D85065-2817-4DB6-854D-252A942169FB}"/>
              </a:ext>
            </a:extLst>
          </p:cNvPr>
          <p:cNvSpPr/>
          <p:nvPr/>
        </p:nvSpPr>
        <p:spPr>
          <a:xfrm>
            <a:off x="1677756" y="3304254"/>
            <a:ext cx="20224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/>
              <a:t>Application</a:t>
            </a:r>
            <a:endParaRPr lang="en" altLang="ko-Kore-KR" sz="2400" b="1" dirty="0"/>
          </a:p>
        </p:txBody>
      </p:sp>
      <p:graphicFrame>
        <p:nvGraphicFramePr>
          <p:cNvPr id="11" name="표 12">
            <a:extLst>
              <a:ext uri="{FF2B5EF4-FFF2-40B4-BE49-F238E27FC236}">
                <a16:creationId xmlns:a16="http://schemas.microsoft.com/office/drawing/2014/main" id="{7CD584DB-8070-479B-B528-1B3E5CE7A3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8629718"/>
              </p:ext>
            </p:extLst>
          </p:nvPr>
        </p:nvGraphicFramePr>
        <p:xfrm>
          <a:off x="7543813" y="4275615"/>
          <a:ext cx="343939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232">
                  <a:extLst>
                    <a:ext uri="{9D8B030D-6E8A-4147-A177-3AD203B41FA5}">
                      <a16:colId xmlns:a16="http://schemas.microsoft.com/office/drawing/2014/main" val="3821041371"/>
                    </a:ext>
                  </a:extLst>
                </a:gridCol>
                <a:gridCol w="573232">
                  <a:extLst>
                    <a:ext uri="{9D8B030D-6E8A-4147-A177-3AD203B41FA5}">
                      <a16:colId xmlns:a16="http://schemas.microsoft.com/office/drawing/2014/main" val="834182308"/>
                    </a:ext>
                  </a:extLst>
                </a:gridCol>
                <a:gridCol w="573232">
                  <a:extLst>
                    <a:ext uri="{9D8B030D-6E8A-4147-A177-3AD203B41FA5}">
                      <a16:colId xmlns:a16="http://schemas.microsoft.com/office/drawing/2014/main" val="1514301830"/>
                    </a:ext>
                  </a:extLst>
                </a:gridCol>
                <a:gridCol w="573232">
                  <a:extLst>
                    <a:ext uri="{9D8B030D-6E8A-4147-A177-3AD203B41FA5}">
                      <a16:colId xmlns:a16="http://schemas.microsoft.com/office/drawing/2014/main" val="748685929"/>
                    </a:ext>
                  </a:extLst>
                </a:gridCol>
                <a:gridCol w="573232">
                  <a:extLst>
                    <a:ext uri="{9D8B030D-6E8A-4147-A177-3AD203B41FA5}">
                      <a16:colId xmlns:a16="http://schemas.microsoft.com/office/drawing/2014/main" val="961148933"/>
                    </a:ext>
                  </a:extLst>
                </a:gridCol>
                <a:gridCol w="573232">
                  <a:extLst>
                    <a:ext uri="{9D8B030D-6E8A-4147-A177-3AD203B41FA5}">
                      <a16:colId xmlns:a16="http://schemas.microsoft.com/office/drawing/2014/main" val="441052089"/>
                    </a:ext>
                  </a:extLst>
                </a:gridCol>
              </a:tblGrid>
              <a:tr h="214042"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4CC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4CCCC"/>
                    </a:solidFill>
                  </a:tcPr>
                </a:tc>
                <a:tc gridSpan="4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5295417"/>
                  </a:ext>
                </a:extLst>
              </a:tr>
              <a:tr h="21404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099200"/>
                  </a:ext>
                </a:extLst>
              </a:tr>
              <a:tr h="21404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184534"/>
                  </a:ext>
                </a:extLst>
              </a:tr>
              <a:tr h="21404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081515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4F367EFA-DF16-4AED-861B-18E14E7C098F}"/>
              </a:ext>
            </a:extLst>
          </p:cNvPr>
          <p:cNvSpPr/>
          <p:nvPr/>
        </p:nvSpPr>
        <p:spPr>
          <a:xfrm>
            <a:off x="7748483" y="4273016"/>
            <a:ext cx="665018" cy="2837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E01EE32-DC79-419E-8C29-6F73B6D066F0}"/>
              </a:ext>
            </a:extLst>
          </p:cNvPr>
          <p:cNvSpPr/>
          <p:nvPr/>
        </p:nvSpPr>
        <p:spPr>
          <a:xfrm>
            <a:off x="8237478" y="3304253"/>
            <a:ext cx="20224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/>
              <a:t>NVM</a:t>
            </a:r>
            <a:endParaRPr lang="en" altLang="ko-Kore-KR" sz="2400" b="1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0F05205-855C-4EF4-9FCE-5432E00D3291}"/>
              </a:ext>
            </a:extLst>
          </p:cNvPr>
          <p:cNvSpPr/>
          <p:nvPr/>
        </p:nvSpPr>
        <p:spPr>
          <a:xfrm>
            <a:off x="4764879" y="3307481"/>
            <a:ext cx="20224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 err="1"/>
              <a:t>Twizzler</a:t>
            </a:r>
            <a:endParaRPr lang="en" altLang="ko-Kore-KR" sz="2400" b="1" dirty="0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E9A82EBC-1143-4E68-A05C-77D86DC210E6}"/>
              </a:ext>
            </a:extLst>
          </p:cNvPr>
          <p:cNvCxnSpPr>
            <a:cxnSpLocks/>
            <a:stCxn id="23" idx="2"/>
          </p:cNvCxnSpPr>
          <p:nvPr/>
        </p:nvCxnSpPr>
        <p:spPr>
          <a:xfrm rot="5400000">
            <a:off x="3367757" y="4938846"/>
            <a:ext cx="1180699" cy="1049885"/>
          </a:xfrm>
          <a:prstGeom prst="bentConnector3">
            <a:avLst>
              <a:gd name="adj1" fmla="val 99284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61D27E3E-FEA3-43C5-A693-A9F50BC983E8}"/>
              </a:ext>
            </a:extLst>
          </p:cNvPr>
          <p:cNvSpPr txBox="1"/>
          <p:nvPr/>
        </p:nvSpPr>
        <p:spPr>
          <a:xfrm>
            <a:off x="7633488" y="4250432"/>
            <a:ext cx="95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Object</a:t>
            </a:r>
            <a:endParaRPr lang="ko-KR" altLang="en-US" b="1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73DFFBD-FBCE-48CE-87D6-E89E66D4383C}"/>
              </a:ext>
            </a:extLst>
          </p:cNvPr>
          <p:cNvSpPr/>
          <p:nvPr/>
        </p:nvSpPr>
        <p:spPr>
          <a:xfrm>
            <a:off x="3596129" y="5977813"/>
            <a:ext cx="8099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ore-KR" sz="1600" dirty="0"/>
              <a:t>return</a:t>
            </a:r>
            <a:endParaRPr lang="en" altLang="ko-Kore-KR" sz="1600" dirty="0"/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CF5383C3-4049-4FD7-B328-2CBCF9C4C8EE}"/>
              </a:ext>
            </a:extLst>
          </p:cNvPr>
          <p:cNvCxnSpPr>
            <a:cxnSpLocks/>
          </p:cNvCxnSpPr>
          <p:nvPr/>
        </p:nvCxnSpPr>
        <p:spPr>
          <a:xfrm>
            <a:off x="6976345" y="3418129"/>
            <a:ext cx="0" cy="2884589"/>
          </a:xfrm>
          <a:prstGeom prst="line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82B05D6-3010-43B7-88E5-206E8D4C6D5C}"/>
              </a:ext>
            </a:extLst>
          </p:cNvPr>
          <p:cNvSpPr/>
          <p:nvPr/>
        </p:nvSpPr>
        <p:spPr>
          <a:xfrm>
            <a:off x="7543813" y="4250431"/>
            <a:ext cx="3439392" cy="1488223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D90B09-CDFB-474D-B285-AC5654F07401}"/>
              </a:ext>
            </a:extLst>
          </p:cNvPr>
          <p:cNvSpPr/>
          <p:nvPr/>
        </p:nvSpPr>
        <p:spPr>
          <a:xfrm>
            <a:off x="1667970" y="4831081"/>
            <a:ext cx="323390" cy="3124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84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0C69931858F8C4396FB78763B0315F2" ma:contentTypeVersion="2" ma:contentTypeDescription="새 문서를 만듭니다." ma:contentTypeScope="" ma:versionID="94bc139aba876dd35c55247a99b9080c">
  <xsd:schema xmlns:xsd="http://www.w3.org/2001/XMLSchema" xmlns:xs="http://www.w3.org/2001/XMLSchema" xmlns:p="http://schemas.microsoft.com/office/2006/metadata/properties" xmlns:ns3="66be011d-2328-4583-a291-349f9c82bad5" targetNamespace="http://schemas.microsoft.com/office/2006/metadata/properties" ma:root="true" ma:fieldsID="1546cc82adf5f0107f9fc06e4ef10fde" ns3:_="">
    <xsd:import namespace="66be011d-2328-4583-a291-349f9c82bad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be011d-2328-4583-a291-349f9c82ba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8C267D4-6D22-4FCC-8DCA-682BD5B7EB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be011d-2328-4583-a291-349f9c82ba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62CBA2-CB75-4903-97D0-B55D33086229}">
  <ds:schemaRefs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66be011d-2328-4583-a291-349f9c82bad5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481267D-22AC-4ACE-B3FB-D9A6355E64E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1287</Words>
  <Application>Microsoft Office PowerPoint</Application>
  <PresentationFormat>와이드스크린</PresentationFormat>
  <Paragraphs>247</Paragraphs>
  <Slides>18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나눔바른고딕</vt:lpstr>
      <vt:lpstr>맑은 고딕</vt:lpstr>
      <vt:lpstr>Arial</vt:lpstr>
      <vt:lpstr>Arial Rounded MT Bold</vt:lpstr>
      <vt:lpstr>Consolas</vt:lpstr>
      <vt:lpstr>Rockwell</vt:lpstr>
      <vt:lpstr>Tahoma</vt:lpstr>
      <vt:lpstr>Wingdings</vt:lpstr>
      <vt:lpstr>Office 테마</vt:lpstr>
      <vt:lpstr>Twizzler :  a Data-Centric OS for Non-Volatile Memory</vt:lpstr>
      <vt:lpstr>PowerPoint 프레젠테이션</vt:lpstr>
      <vt:lpstr>1. Introduction</vt:lpstr>
      <vt:lpstr>1. Introduction</vt:lpstr>
      <vt:lpstr>2. Motivation</vt:lpstr>
      <vt:lpstr>2. Motivation</vt:lpstr>
      <vt:lpstr>3. Twizzler</vt:lpstr>
      <vt:lpstr>3. Twizzler</vt:lpstr>
      <vt:lpstr>3. Twizzler</vt:lpstr>
      <vt:lpstr>3. Twizzler</vt:lpstr>
      <vt:lpstr>3. Twizzler</vt:lpstr>
      <vt:lpstr>3. Twizzler</vt:lpstr>
      <vt:lpstr>PowerPoint 프레젠테이션</vt:lpstr>
      <vt:lpstr>4. Evaluation</vt:lpstr>
      <vt:lpstr>4. Evaluation</vt:lpstr>
      <vt:lpstr>4. Evaluation</vt:lpstr>
      <vt:lpstr>5. Conclusion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Twizzler :  a Data-Centric OS for Non-Volatile Memory</dc:title>
  <dc:creator>한예진</dc:creator>
  <cp:lastModifiedBy>한예진</cp:lastModifiedBy>
  <cp:revision>26</cp:revision>
  <cp:lastPrinted>2020-08-10T03:20:44Z</cp:lastPrinted>
  <dcterms:created xsi:type="dcterms:W3CDTF">2020-08-09T18:17:02Z</dcterms:created>
  <dcterms:modified xsi:type="dcterms:W3CDTF">2020-08-10T04:56:15Z</dcterms:modified>
</cp:coreProperties>
</file>